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9" r:id="rId4"/>
    <p:sldId id="283" r:id="rId5"/>
    <p:sldId id="284" r:id="rId6"/>
    <p:sldId id="285" r:id="rId7"/>
    <p:sldId id="290" r:id="rId8"/>
    <p:sldId id="324" r:id="rId9"/>
    <p:sldId id="323" r:id="rId10"/>
    <p:sldId id="299" r:id="rId11"/>
    <p:sldId id="288" r:id="rId12"/>
    <p:sldId id="300" r:id="rId13"/>
    <p:sldId id="291" r:id="rId14"/>
    <p:sldId id="301" r:id="rId15"/>
    <p:sldId id="302" r:id="rId16"/>
    <p:sldId id="304" r:id="rId17"/>
    <p:sldId id="303" r:id="rId18"/>
    <p:sldId id="317" r:id="rId19"/>
    <p:sldId id="309" r:id="rId20"/>
    <p:sldId id="312" r:id="rId21"/>
    <p:sldId id="318" r:id="rId22"/>
    <p:sldId id="294" r:id="rId23"/>
    <p:sldId id="295" r:id="rId24"/>
    <p:sldId id="297" r:id="rId25"/>
    <p:sldId id="296" r:id="rId26"/>
    <p:sldId id="315" r:id="rId27"/>
    <p:sldId id="314" r:id="rId28"/>
    <p:sldId id="282" r:id="rId29"/>
    <p:sldId id="326" r:id="rId30"/>
    <p:sldId id="328" r:id="rId31"/>
    <p:sldId id="334" r:id="rId32"/>
    <p:sldId id="344" r:id="rId33"/>
    <p:sldId id="331" r:id="rId34"/>
    <p:sldId id="333" r:id="rId35"/>
    <p:sldId id="346" r:id="rId36"/>
    <p:sldId id="332" r:id="rId37"/>
    <p:sldId id="347" r:id="rId38"/>
    <p:sldId id="348" r:id="rId39"/>
    <p:sldId id="349" r:id="rId40"/>
    <p:sldId id="352" r:id="rId41"/>
    <p:sldId id="350" r:id="rId42"/>
    <p:sldId id="306" r:id="rId43"/>
    <p:sldId id="307" r:id="rId44"/>
    <p:sldId id="30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F8E4B5-61E5-4EF8-82D0-0CF84341F8D9}">
          <p14:sldIdLst>
            <p14:sldId id="256"/>
            <p14:sldId id="257"/>
            <p14:sldId id="259"/>
            <p14:sldId id="283"/>
            <p14:sldId id="284"/>
            <p14:sldId id="285"/>
            <p14:sldId id="290"/>
            <p14:sldId id="324"/>
            <p14:sldId id="323"/>
            <p14:sldId id="299"/>
            <p14:sldId id="288"/>
            <p14:sldId id="300"/>
            <p14:sldId id="291"/>
            <p14:sldId id="301"/>
            <p14:sldId id="302"/>
            <p14:sldId id="304"/>
            <p14:sldId id="303"/>
            <p14:sldId id="317"/>
            <p14:sldId id="309"/>
            <p14:sldId id="312"/>
            <p14:sldId id="318"/>
            <p14:sldId id="294"/>
            <p14:sldId id="295"/>
            <p14:sldId id="297"/>
            <p14:sldId id="296"/>
            <p14:sldId id="315"/>
            <p14:sldId id="314"/>
            <p14:sldId id="282"/>
            <p14:sldId id="326"/>
            <p14:sldId id="328"/>
            <p14:sldId id="334"/>
            <p14:sldId id="344"/>
            <p14:sldId id="331"/>
            <p14:sldId id="333"/>
            <p14:sldId id="346"/>
            <p14:sldId id="332"/>
            <p14:sldId id="347"/>
            <p14:sldId id="348"/>
            <p14:sldId id="349"/>
            <p14:sldId id="352"/>
            <p14:sldId id="350"/>
            <p14:sldId id="306"/>
            <p14:sldId id="307"/>
            <p14:sldId id="30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3E67-5C8D-47AE-834F-58811BF25A3C}" type="datetimeFigureOut">
              <a:rPr lang="zh-TW" altLang="en-US" smtClean="0"/>
              <a:t>2016/10/21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5D2F3-E370-443E-AAF1-D3D84B1E16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99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5D2F3-E370-443E-AAF1-D3D84B1E161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663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5D2F3-E370-443E-AAF1-D3D84B1E161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3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5D2F3-E370-443E-AAF1-D3D84B1E161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28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3962400"/>
            <a:ext cx="7772400" cy="1165225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zh-TW" altLang="en-US" sz="4400" b="1" kern="1200" cap="none" spc="0" baseline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微軟正黑體" pitchFamily="34" charset="-120"/>
                <a:cs typeface="+mj-cs"/>
                <a:sym typeface="Calibri"/>
              </a:defRPr>
            </a:lvl1pPr>
          </a:lstStyle>
          <a:p>
            <a:pPr marL="115888" lv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/>
            </a:pPr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5334000"/>
            <a:ext cx="6400800" cy="762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圖片 9" descr="Create+Play_1.jpg"/>
          <p:cNvPicPr>
            <a:picLocks noChangeAspect="1"/>
          </p:cNvPicPr>
          <p:nvPr/>
        </p:nvPicPr>
        <p:blipFill>
          <a:blip r:embed="rId2" cstate="print"/>
          <a:srcRect b="16329"/>
          <a:stretch>
            <a:fillRect/>
          </a:stretch>
        </p:blipFill>
        <p:spPr>
          <a:xfrm>
            <a:off x="0" y="0"/>
            <a:ext cx="9144000" cy="3584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Larg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563562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839200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Larg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563562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4419600" cy="5257800"/>
          </a:xfr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300" b="1">
                <a:solidFill>
                  <a:schemeClr val="tx2"/>
                </a:solidFill>
              </a:defRPr>
            </a:lvl1pPr>
            <a:lvl2pPr marL="548640" indent="-182880">
              <a:buFont typeface="Arial" pitchFamily="34" charset="0"/>
              <a:buChar char="•"/>
              <a:defRPr sz="1500"/>
            </a:lvl2pPr>
            <a:lvl3pPr marL="914400"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48200" y="990600"/>
            <a:ext cx="4343400" cy="5257800"/>
          </a:xfr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300" b="1">
                <a:solidFill>
                  <a:schemeClr val="tx2"/>
                </a:solidFill>
              </a:defRPr>
            </a:lvl1pPr>
            <a:lvl2pPr marL="548640" indent="-182880">
              <a:buFont typeface="Arial" pitchFamily="34" charset="0"/>
              <a:buChar char="•"/>
              <a:defRPr sz="1500"/>
            </a:lvl2pPr>
            <a:lvl3pPr marL="914400"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標題投影片 (無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7772400" cy="1470025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spcBef>
                <a:spcPct val="0"/>
              </a:spcBef>
              <a:buNone/>
              <a:defRPr kumimoji="0" lang="zh-TW" altLang="en-US" sz="3600" b="1" kern="1200" cap="none" spc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000" y="3886200"/>
            <a:ext cx="7772400" cy="1362075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spcBef>
                <a:spcPct val="0"/>
              </a:spcBef>
              <a:buNone/>
              <a:defRPr kumimoji="0" lang="zh-TW" altLang="en-US" sz="4400" b="0" kern="1200" cap="none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Z:\Upload\2MingYen\play\_archive2\play_ALL_0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2926080"/>
          </a:xfrm>
          <a:prstGeom prst="rect">
            <a:avLst/>
          </a:prstGeom>
          <a:noFill/>
        </p:spPr>
      </p:pic>
      <p:pic>
        <p:nvPicPr>
          <p:cNvPr id="8" name="圖片 7" descr="play_ALL_ok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72000" y="0"/>
            <a:ext cx="4572001" cy="2949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76062" y="304800"/>
            <a:ext cx="8391876" cy="7620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3505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0"/>
          </p:nvPr>
        </p:nvSpPr>
        <p:spPr>
          <a:xfrm>
            <a:off x="381000" y="1219200"/>
            <a:ext cx="8382000" cy="5181600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21457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21457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3522420" y="642581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/>
          </p:nvPr>
        </p:nvSpPr>
        <p:spPr>
          <a:xfrm>
            <a:off x="452438" y="4000504"/>
            <a:ext cx="4038600" cy="221457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9" name="內容版面配置區 3"/>
          <p:cNvSpPr>
            <a:spLocks noGrp="1"/>
          </p:cNvSpPr>
          <p:nvPr>
            <p:ph sz="half" idx="14"/>
          </p:nvPr>
        </p:nvSpPr>
        <p:spPr>
          <a:xfrm>
            <a:off x="4643438" y="4000504"/>
            <a:ext cx="4038600" cy="2214578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Calibri" pitchFamily="34" charset="0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25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2000" b="1">
                <a:latin typeface="Calibri" pitchFamily="34" charset="0"/>
              </a:defRPr>
            </a:lvl1pPr>
            <a:lvl2pPr marL="403225" indent="-177800">
              <a:spcBef>
                <a:spcPts val="300"/>
              </a:spcBef>
              <a:defRPr sz="1800">
                <a:latin typeface="Calibri" pitchFamily="34" charset="0"/>
              </a:defRPr>
            </a:lvl2pPr>
            <a:lvl3pPr marL="688975" indent="-177800">
              <a:spcBef>
                <a:spcPts val="0"/>
              </a:spcBef>
              <a:defRPr sz="1600">
                <a:latin typeface="Calibri" pitchFamily="34" charset="0"/>
              </a:defRPr>
            </a:lvl3pPr>
            <a:lvl4pPr marL="968375" indent="-161925">
              <a:defRPr sz="1400">
                <a:latin typeface="Calibri" pitchFamily="34" charset="0"/>
              </a:defRPr>
            </a:lvl4pPr>
            <a:lvl5pPr marL="1200150" indent="-166688">
              <a:defRPr sz="14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257800"/>
          </a:xfrm>
        </p:spPr>
        <p:txBody>
          <a:bodyPr>
            <a:noAutofit/>
          </a:bodyPr>
          <a:lstStyle>
            <a:lvl1pPr>
              <a:defRPr sz="2000" b="1">
                <a:latin typeface="Calibri" pitchFamily="34" charset="0"/>
              </a:defRPr>
            </a:lvl1pPr>
            <a:lvl2pPr marL="403225" indent="-177800">
              <a:spcBef>
                <a:spcPts val="300"/>
              </a:spcBef>
              <a:defRPr sz="1800">
                <a:latin typeface="Calibri" pitchFamily="34" charset="0"/>
              </a:defRPr>
            </a:lvl2pPr>
            <a:lvl3pPr marL="688975" indent="-177800">
              <a:spcBef>
                <a:spcPts val="0"/>
              </a:spcBef>
              <a:tabLst/>
              <a:defRPr sz="1600">
                <a:latin typeface="Calibri" pitchFamily="34" charset="0"/>
              </a:defRPr>
            </a:lvl3pPr>
            <a:lvl4pPr marL="968375" indent="-173038">
              <a:defRPr sz="1400">
                <a:latin typeface="Calibri" pitchFamily="34" charset="0"/>
              </a:defRPr>
            </a:lvl4pPr>
            <a:lvl5pPr marL="1200150" indent="-166688">
              <a:defRPr sz="14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3505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980728"/>
            <a:ext cx="4040188" cy="504056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5536" y="1556792"/>
            <a:ext cx="4040188" cy="45693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041775" cy="504056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556792"/>
            <a:ext cx="4041775" cy="45693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ben_hall\Desktop\PowerDVD 14\Headers\PDVD14_cover.jpg"/>
          <p:cNvPicPr>
            <a:picLocks noChangeAspect="1" noChangeArrowheads="1"/>
          </p:cNvPicPr>
          <p:nvPr/>
        </p:nvPicPr>
        <p:blipFill>
          <a:blip r:embed="rId19" cstate="print"/>
          <a:srcRect t="90949"/>
          <a:stretch>
            <a:fillRect/>
          </a:stretch>
        </p:blipFill>
        <p:spPr bwMode="auto">
          <a:xfrm>
            <a:off x="0" y="6381328"/>
            <a:ext cx="9144000" cy="476672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76062" y="304800"/>
            <a:ext cx="8391876" cy="762000"/>
          </a:xfrm>
          <a:prstGeom prst="rect">
            <a:avLst/>
          </a:prstGeom>
          <a:noFill/>
          <a:effectLst/>
        </p:spPr>
        <p:txBody>
          <a:bodyPr vert="horz" lIns="45720" rIns="4572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57158" y="1219200"/>
            <a:ext cx="8329642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3505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3"/>
          <p:cNvSpPr txBox="1"/>
          <p:nvPr/>
        </p:nvSpPr>
        <p:spPr>
          <a:xfrm>
            <a:off x="7846231" y="0"/>
            <a:ext cx="1297769" cy="27699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 smtClean="0">
                <a:solidFill>
                  <a:schemeClr val="tx1"/>
                </a:solidFill>
              </a:rPr>
              <a:t>Confidential</a:t>
            </a:r>
            <a:endParaRPr lang="zh-TW" altLang="en-US" sz="1200" b="1" dirty="0" smtClean="0">
              <a:solidFill>
                <a:schemeClr val="tx1"/>
              </a:solidFill>
            </a:endParaRPr>
          </a:p>
        </p:txBody>
      </p:sp>
      <p:pic>
        <p:nvPicPr>
          <p:cNvPr id="12" name="Picture 4" descr="http://sites.amd.com/PublishingImages/Public/Logo_CorporateLogos/160W/cyberlink-logo-apr08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8900" y="6424613"/>
            <a:ext cx="1098550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CREATE-PLAY.png"/>
          <p:cNvPicPr>
            <a:picLocks noChangeAspect="1"/>
          </p:cNvPicPr>
          <p:nvPr/>
        </p:nvPicPr>
        <p:blipFill>
          <a:blip r:embed="rId21" cstate="print">
            <a:lum bright="100000"/>
          </a:blip>
          <a:srcRect/>
          <a:stretch>
            <a:fillRect/>
          </a:stretch>
        </p:blipFill>
        <p:spPr bwMode="auto">
          <a:xfrm>
            <a:off x="7055935" y="6457340"/>
            <a:ext cx="2038369" cy="30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marL="115888" indent="0" algn="ctr" defTabSz="914400" rtl="0" eaLnBrk="1" latinLnBrk="0" hangingPunct="1">
        <a:spcBef>
          <a:spcPct val="0"/>
        </a:spcBef>
        <a:buNone/>
        <a:defRPr kumimoji="0" lang="zh-TW" altLang="en-US" sz="3600" b="1" kern="1200" cap="none" spc="0" baseline="0" dirty="0">
          <a:ln>
            <a:noFill/>
          </a:ln>
          <a:solidFill>
            <a:srgbClr val="C00000"/>
          </a:solidFill>
          <a:effectLst/>
          <a:latin typeface="Calibri" pitchFamily="34" charset="0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1200"/>
        </a:spcBef>
        <a:buClr>
          <a:srgbClr val="C00000"/>
        </a:buClr>
        <a:buSzPct val="60000"/>
        <a:buFont typeface="Wingdings" pitchFamily="2" charset="2"/>
        <a:buChar char="u"/>
        <a:defRPr sz="2800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61975" indent="-214313" algn="l" defTabSz="914400" rtl="0" eaLnBrk="1" latinLnBrk="0" hangingPunct="1">
        <a:spcBef>
          <a:spcPts val="200"/>
        </a:spcBef>
        <a:buClr>
          <a:srgbClr val="375BB0"/>
        </a:buClr>
        <a:buSzPct val="60000"/>
        <a:buFont typeface="Wingdings" pitchFamily="2" charset="2"/>
        <a:buChar char="n"/>
        <a:defRPr sz="2400" kern="1200">
          <a:solidFill>
            <a:srgbClr val="254061"/>
          </a:solidFill>
          <a:latin typeface="+mj-lt"/>
          <a:ea typeface="+mn-ea"/>
          <a:cs typeface="+mn-cs"/>
        </a:defRPr>
      </a:lvl2pPr>
      <a:lvl3pPr marL="914400" indent="-231775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l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312863" indent="-282575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546225" indent="-233363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4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microsoft.com/office/2007/relationships/hdphoto" Target="../media/hdphoto6.wdp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microsoft.com/office/2007/relationships/hdphoto" Target="../media/hdphoto7.wdp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microsoft.com/office/2007/relationships/hdphoto" Target="../media/hdphoto6.wdp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11" Type="http://schemas.openxmlformats.org/officeDocument/2006/relationships/image" Target="../media/image18.png"/><Relationship Id="rId5" Type="http://schemas.openxmlformats.org/officeDocument/2006/relationships/image" Target="../media/image29.png"/><Relationship Id="rId10" Type="http://schemas.microsoft.com/office/2007/relationships/hdphoto" Target="../media/hdphoto10.wdp"/><Relationship Id="rId4" Type="http://schemas.openxmlformats.org/officeDocument/2006/relationships/image" Target="../media/image16.pn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ActionDirector</a:t>
            </a:r>
            <a:r>
              <a:rPr lang="en-US" altLang="zh-TW" dirty="0" smtClean="0"/>
              <a:t> Mobile</a:t>
            </a:r>
            <a:br>
              <a:rPr lang="en-US" altLang="zh-TW" dirty="0" smtClean="0"/>
            </a:br>
            <a:r>
              <a:rPr lang="en-US" altLang="zh-TW" dirty="0" smtClean="0"/>
              <a:t>Proposal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PM: Elvis Chen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Edit page (9:16 video)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6099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46" y="1025143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5424" y1="50000" x2="75424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8899" y="1104337"/>
            <a:ext cx="288000" cy="229423"/>
          </a:xfrm>
          <a:prstGeom prst="rect">
            <a:avLst/>
          </a:prstGeom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TextBox 33"/>
          <p:cNvSpPr txBox="1"/>
          <p:nvPr/>
        </p:nvSpPr>
        <p:spPr>
          <a:xfrm>
            <a:off x="3102255" y="380204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34"/>
          <p:cNvSpPr txBox="1"/>
          <p:nvPr/>
        </p:nvSpPr>
        <p:spPr>
          <a:xfrm>
            <a:off x="5486400" y="380204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429" y="5413246"/>
            <a:ext cx="2925046" cy="496800"/>
          </a:xfrm>
          <a:prstGeom prst="rect">
            <a:avLst/>
          </a:prstGeom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8" t="8223" r="16132" b="82612"/>
          <a:stretch/>
        </p:blipFill>
        <p:spPr bwMode="auto">
          <a:xfrm>
            <a:off x="5541325" y="5417206"/>
            <a:ext cx="507276" cy="28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52514" r="9477" b="31411"/>
          <a:stretch/>
        </p:blipFill>
        <p:spPr bwMode="auto">
          <a:xfrm>
            <a:off x="4344834" y="5413683"/>
            <a:ext cx="685800" cy="47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7" y="5417932"/>
            <a:ext cx="489315" cy="4835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583296" y="5695516"/>
            <a:ext cx="1082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>
                    <a:lumMod val="85000"/>
                  </a:schemeClr>
                </a:solidFill>
              </a:rPr>
              <a:t>Action Effect</a:t>
            </a:r>
            <a:endParaRPr lang="zh-TW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538" y="5418245"/>
            <a:ext cx="457757" cy="47710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100457" y="5396866"/>
            <a:ext cx="28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T</a:t>
            </a:r>
            <a:endParaRPr lang="zh-TW" altLang="en-US" dirty="0">
              <a:solidFill>
                <a:schemeClr val="bg1"/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61348" y="5690507"/>
            <a:ext cx="481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Title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538365" y="5697379"/>
            <a:ext cx="554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Audio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08" y="5422309"/>
            <a:ext cx="437752" cy="28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97" y="5417206"/>
            <a:ext cx="387003" cy="35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字方塊 10"/>
          <p:cNvSpPr txBox="1"/>
          <p:nvPr/>
        </p:nvSpPr>
        <p:spPr>
          <a:xfrm>
            <a:off x="3200400" y="5695163"/>
            <a:ext cx="1082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>
                    <a:lumMod val="85000"/>
                  </a:schemeClr>
                </a:solidFill>
              </a:rPr>
              <a:t>Trim</a:t>
            </a:r>
            <a:endParaRPr lang="zh-TW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387898" y="4262220"/>
            <a:ext cx="24070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 flipV="1">
            <a:off x="3292378" y="4109819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41" y="1397478"/>
            <a:ext cx="1343461" cy="2388374"/>
          </a:xfrm>
          <a:prstGeom prst="rect">
            <a:avLst/>
          </a:prstGeom>
        </p:spPr>
      </p:pic>
      <p:sp>
        <p:nvSpPr>
          <p:cNvPr id="63" name="Rectangular Callout 57"/>
          <p:cNvSpPr/>
          <p:nvPr/>
        </p:nvSpPr>
        <p:spPr>
          <a:xfrm>
            <a:off x="304801" y="1333761"/>
            <a:ext cx="2745986" cy="1028440"/>
          </a:xfrm>
          <a:prstGeom prst="wedgeRectCallout">
            <a:avLst>
              <a:gd name="adj1" fmla="val 81233"/>
              <a:gd name="adj2" fmla="val -145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Auto detect the video orientation to set correct project aspect ratio</a:t>
            </a:r>
            <a:endParaRPr lang="zh-TW" alt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306952" y="4583400"/>
            <a:ext cx="522000" cy="522000"/>
            <a:chOff x="4278600" y="4495800"/>
            <a:chExt cx="522000" cy="522000"/>
          </a:xfrm>
        </p:grpSpPr>
        <p:sp>
          <p:nvSpPr>
            <p:cNvPr id="31" name="Flowchart: Connector 30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Trim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2004369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146707" y="4534619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In: 00:01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81008" y="4534619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Out: 00:35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776311" y="4267200"/>
            <a:ext cx="1595026" cy="2817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</a:rPr>
              <a:t>Duration: 00:34 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53" name="Rectangular Callout 52"/>
          <p:cNvSpPr/>
          <p:nvPr/>
        </p:nvSpPr>
        <p:spPr>
          <a:xfrm>
            <a:off x="126519" y="4702898"/>
            <a:ext cx="2722329" cy="685800"/>
          </a:xfrm>
          <a:prstGeom prst="wedgeRectCallout">
            <a:avLst>
              <a:gd name="adj1" fmla="val 62517"/>
              <a:gd name="adj2" fmla="val 21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Drag markers to trim and show current frame</a:t>
            </a:r>
            <a:endParaRPr lang="zh-TW" altLang="en-US" dirty="0"/>
          </a:p>
        </p:txBody>
      </p:sp>
      <p:sp>
        <p:nvSpPr>
          <p:cNvPr id="58" name="Rectangular Callout 57"/>
          <p:cNvSpPr/>
          <p:nvPr/>
        </p:nvSpPr>
        <p:spPr>
          <a:xfrm>
            <a:off x="6467992" y="1289474"/>
            <a:ext cx="1849671" cy="621587"/>
          </a:xfrm>
          <a:prstGeom prst="wedgeRectCallout">
            <a:avLst>
              <a:gd name="adj1" fmla="val -74534"/>
              <a:gd name="adj2" fmla="val -516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apply</a:t>
            </a:r>
            <a:endParaRPr lang="zh-TW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737427" y="1036772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Trim video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ular Callout 51"/>
          <p:cNvSpPr/>
          <p:nvPr/>
        </p:nvSpPr>
        <p:spPr>
          <a:xfrm>
            <a:off x="31630" y="1320018"/>
            <a:ext cx="2722329" cy="1041957"/>
          </a:xfrm>
          <a:prstGeom prst="wedgeRectCallout">
            <a:avLst>
              <a:gd name="adj1" fmla="val 95790"/>
              <a:gd name="adj2" fmla="val 376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preview result</a:t>
            </a:r>
          </a:p>
          <a:p>
            <a:pPr algn="ctr"/>
            <a:r>
              <a:rPr lang="en-US" altLang="zh-TW" dirty="0" smtClean="0"/>
              <a:t>Wipe to seek in smaller steps (0.1</a:t>
            </a:r>
            <a:r>
              <a:rPr lang="zh-TW" altLang="en-US" dirty="0" smtClean="0"/>
              <a:t> </a:t>
            </a:r>
            <a:r>
              <a:rPr lang="en-US" altLang="zh-TW" dirty="0" smtClean="0"/>
              <a:t>sec)</a:t>
            </a:r>
            <a:endParaRPr lang="zh-TW" altLang="en-US" dirty="0"/>
          </a:p>
        </p:txBody>
      </p:sp>
      <p:sp>
        <p:nvSpPr>
          <p:cNvPr id="28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26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2"/>
          <a:stretch/>
        </p:blipFill>
        <p:spPr bwMode="auto">
          <a:xfrm>
            <a:off x="3200399" y="5006908"/>
            <a:ext cx="2743199" cy="40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29355" y="5001632"/>
            <a:ext cx="614244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Rectangle 48"/>
          <p:cNvSpPr/>
          <p:nvPr/>
        </p:nvSpPr>
        <p:spPr>
          <a:xfrm>
            <a:off x="3217652" y="5001633"/>
            <a:ext cx="132959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306952" y="2590800"/>
            <a:ext cx="522000" cy="522000"/>
            <a:chOff x="4278600" y="4495800"/>
            <a:chExt cx="522000" cy="522000"/>
          </a:xfrm>
        </p:grpSpPr>
        <p:sp>
          <p:nvSpPr>
            <p:cNvPr id="44" name="Flowchart: Connector 43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Snip Single Corner Rectangle 10"/>
          <p:cNvSpPr/>
          <p:nvPr/>
        </p:nvSpPr>
        <p:spPr>
          <a:xfrm rot="5400000">
            <a:off x="5150586" y="5094758"/>
            <a:ext cx="478397" cy="115462"/>
          </a:xfrm>
          <a:custGeom>
            <a:avLst/>
            <a:gdLst>
              <a:gd name="connsiteX0" fmla="*/ 0 w 478394"/>
              <a:gd name="connsiteY0" fmla="*/ 0 h 350539"/>
              <a:gd name="connsiteX1" fmla="*/ 303125 w 478394"/>
              <a:gd name="connsiteY1" fmla="*/ 0 h 350539"/>
              <a:gd name="connsiteX2" fmla="*/ 478394 w 478394"/>
              <a:gd name="connsiteY2" fmla="*/ 175270 h 350539"/>
              <a:gd name="connsiteX3" fmla="*/ 478394 w 478394"/>
              <a:gd name="connsiteY3" fmla="*/ 350539 h 350539"/>
              <a:gd name="connsiteX4" fmla="*/ 0 w 478394"/>
              <a:gd name="connsiteY4" fmla="*/ 350539 h 350539"/>
              <a:gd name="connsiteX5" fmla="*/ 0 w 478394"/>
              <a:gd name="connsiteY5" fmla="*/ 0 h 350539"/>
              <a:gd name="connsiteX0" fmla="*/ 0 w 478397"/>
              <a:gd name="connsiteY0" fmla="*/ 0 h 350539"/>
              <a:gd name="connsiteX1" fmla="*/ 303125 w 478397"/>
              <a:gd name="connsiteY1" fmla="*/ 0 h 350539"/>
              <a:gd name="connsiteX2" fmla="*/ 478397 w 478397"/>
              <a:gd name="connsiteY2" fmla="*/ 321919 h 350539"/>
              <a:gd name="connsiteX3" fmla="*/ 478394 w 478397"/>
              <a:gd name="connsiteY3" fmla="*/ 350539 h 350539"/>
              <a:gd name="connsiteX4" fmla="*/ 0 w 478397"/>
              <a:gd name="connsiteY4" fmla="*/ 350539 h 350539"/>
              <a:gd name="connsiteX5" fmla="*/ 0 w 478397"/>
              <a:gd name="connsiteY5" fmla="*/ 0 h 35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397" h="350539">
                <a:moveTo>
                  <a:pt x="0" y="0"/>
                </a:moveTo>
                <a:lnTo>
                  <a:pt x="303125" y="0"/>
                </a:lnTo>
                <a:lnTo>
                  <a:pt x="478397" y="321919"/>
                </a:lnTo>
                <a:lnTo>
                  <a:pt x="478394" y="350539"/>
                </a:lnTo>
                <a:lnTo>
                  <a:pt x="0" y="35053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Snip Single Corner Rectangle 10"/>
          <p:cNvSpPr/>
          <p:nvPr/>
        </p:nvSpPr>
        <p:spPr>
          <a:xfrm rot="5400000" flipV="1">
            <a:off x="3070811" y="5083023"/>
            <a:ext cx="478397" cy="132959"/>
          </a:xfrm>
          <a:custGeom>
            <a:avLst/>
            <a:gdLst>
              <a:gd name="connsiteX0" fmla="*/ 0 w 478394"/>
              <a:gd name="connsiteY0" fmla="*/ 0 h 350539"/>
              <a:gd name="connsiteX1" fmla="*/ 303125 w 478394"/>
              <a:gd name="connsiteY1" fmla="*/ 0 h 350539"/>
              <a:gd name="connsiteX2" fmla="*/ 478394 w 478394"/>
              <a:gd name="connsiteY2" fmla="*/ 175270 h 350539"/>
              <a:gd name="connsiteX3" fmla="*/ 478394 w 478394"/>
              <a:gd name="connsiteY3" fmla="*/ 350539 h 350539"/>
              <a:gd name="connsiteX4" fmla="*/ 0 w 478394"/>
              <a:gd name="connsiteY4" fmla="*/ 350539 h 350539"/>
              <a:gd name="connsiteX5" fmla="*/ 0 w 478394"/>
              <a:gd name="connsiteY5" fmla="*/ 0 h 350539"/>
              <a:gd name="connsiteX0" fmla="*/ 0 w 478397"/>
              <a:gd name="connsiteY0" fmla="*/ 0 h 350539"/>
              <a:gd name="connsiteX1" fmla="*/ 303125 w 478397"/>
              <a:gd name="connsiteY1" fmla="*/ 0 h 350539"/>
              <a:gd name="connsiteX2" fmla="*/ 478397 w 478397"/>
              <a:gd name="connsiteY2" fmla="*/ 321919 h 350539"/>
              <a:gd name="connsiteX3" fmla="*/ 478394 w 478397"/>
              <a:gd name="connsiteY3" fmla="*/ 350539 h 350539"/>
              <a:gd name="connsiteX4" fmla="*/ 0 w 478397"/>
              <a:gd name="connsiteY4" fmla="*/ 350539 h 350539"/>
              <a:gd name="connsiteX5" fmla="*/ 0 w 478397"/>
              <a:gd name="connsiteY5" fmla="*/ 0 h 35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397" h="350539">
                <a:moveTo>
                  <a:pt x="0" y="0"/>
                </a:moveTo>
                <a:lnTo>
                  <a:pt x="303125" y="0"/>
                </a:lnTo>
                <a:lnTo>
                  <a:pt x="478397" y="321919"/>
                </a:lnTo>
                <a:lnTo>
                  <a:pt x="478394" y="350539"/>
                </a:lnTo>
                <a:lnTo>
                  <a:pt x="0" y="35053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Straight Connector 17"/>
          <p:cNvCxnSpPr>
            <a:stCxn id="48" idx="3"/>
            <a:endCxn id="11" idx="3"/>
          </p:cNvCxnSpPr>
          <p:nvPr/>
        </p:nvCxnSpPr>
        <p:spPr>
          <a:xfrm>
            <a:off x="3376489" y="5388698"/>
            <a:ext cx="1955565" cy="298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373790" y="5007159"/>
            <a:ext cx="1955565" cy="298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7" name="Isosceles Triangle 66"/>
          <p:cNvSpPr/>
          <p:nvPr/>
        </p:nvSpPr>
        <p:spPr>
          <a:xfrm flipV="1">
            <a:off x="3292378" y="4800599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41654" y="5844807"/>
            <a:ext cx="1702280" cy="432045"/>
          </a:xfrm>
          <a:prstGeom prst="wedgeRoundRectCallout">
            <a:avLst>
              <a:gd name="adj1" fmla="val 177816"/>
              <a:gd name="adj2" fmla="val -53305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Remove reset</a:t>
            </a:r>
            <a:endParaRPr lang="zh-TW" altLang="en-US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6248400" y="4842396"/>
            <a:ext cx="2666999" cy="839702"/>
          </a:xfrm>
          <a:prstGeom prst="flowChartAlternate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Play head does not move out of marked </a:t>
            </a:r>
            <a:r>
              <a:rPr lang="en-US" altLang="zh-TW" dirty="0"/>
              <a:t>p</a:t>
            </a:r>
            <a:r>
              <a:rPr lang="en-US" altLang="zh-TW" dirty="0" smtClean="0"/>
              <a:t>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056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8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Action Effect: Speed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Straight Connector 42"/>
          <p:cNvCxnSpPr/>
          <p:nvPr/>
        </p:nvCxnSpPr>
        <p:spPr>
          <a:xfrm>
            <a:off x="4114800" y="5267400"/>
            <a:ext cx="1751083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47" idx="2"/>
          </p:cNvCxnSpPr>
          <p:nvPr/>
        </p:nvCxnSpPr>
        <p:spPr>
          <a:xfrm>
            <a:off x="4114800" y="5267400"/>
            <a:ext cx="685800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Flowchart: Connector 46"/>
          <p:cNvSpPr/>
          <p:nvPr/>
        </p:nvSpPr>
        <p:spPr>
          <a:xfrm>
            <a:off x="4800600" y="5105400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3" name="Rectangular Callout 52"/>
          <p:cNvSpPr/>
          <p:nvPr/>
        </p:nvSpPr>
        <p:spPr>
          <a:xfrm>
            <a:off x="198408" y="3062804"/>
            <a:ext cx="2722329" cy="805176"/>
          </a:xfrm>
          <a:prstGeom prst="wedgeRectCallout">
            <a:avLst>
              <a:gd name="adj1" fmla="val 56814"/>
              <a:gd name="adj2" fmla="val 749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Single time shift and select whole clip by default</a:t>
            </a:r>
            <a:endParaRPr lang="zh-TW" altLang="en-US" dirty="0"/>
          </a:p>
        </p:txBody>
      </p:sp>
      <p:cxnSp>
        <p:nvCxnSpPr>
          <p:cNvPr id="63" name="Straight Connector 62"/>
          <p:cNvCxnSpPr>
            <a:stCxn id="10" idx="2"/>
            <a:endCxn id="66" idx="0"/>
          </p:cNvCxnSpPr>
          <p:nvPr/>
        </p:nvCxnSpPr>
        <p:spPr>
          <a:xfrm flipV="1">
            <a:off x="3178200" y="4421886"/>
            <a:ext cx="2786136" cy="29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0" idx="0"/>
            <a:endCxn id="66" idx="2"/>
          </p:cNvCxnSpPr>
          <p:nvPr/>
        </p:nvCxnSpPr>
        <p:spPr>
          <a:xfrm flipV="1">
            <a:off x="3178200" y="3989886"/>
            <a:ext cx="2786136" cy="29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ound Same Side Corner Rectangle 9"/>
          <p:cNvSpPr/>
          <p:nvPr/>
        </p:nvSpPr>
        <p:spPr>
          <a:xfrm rot="16200000">
            <a:off x="2962200" y="4154786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Round Same Side Corner Rectangle 65"/>
          <p:cNvSpPr/>
          <p:nvPr/>
        </p:nvSpPr>
        <p:spPr>
          <a:xfrm rot="5400000">
            <a:off x="5748336" y="4151886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Speed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Repeat </a:t>
            </a:r>
            <a:r>
              <a:rPr lang="zh-TW" altLang="en-US" sz="1600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14800" y="4967210"/>
            <a:ext cx="19282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097824" y="4589252"/>
            <a:ext cx="1016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ular Callout 48"/>
          <p:cNvSpPr/>
          <p:nvPr/>
        </p:nvSpPr>
        <p:spPr>
          <a:xfrm>
            <a:off x="152400" y="4864812"/>
            <a:ext cx="2722329" cy="805176"/>
          </a:xfrm>
          <a:prstGeom prst="wedgeRectCallout">
            <a:avLst>
              <a:gd name="adj1" fmla="val 67905"/>
              <a:gd name="adj2" fmla="val -547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Select to Speed by default</a:t>
            </a:r>
            <a:endParaRPr lang="zh-TW" altLang="en-US" dirty="0"/>
          </a:p>
        </p:txBody>
      </p:sp>
      <p:sp>
        <p:nvSpPr>
          <p:cNvPr id="50" name="Isosceles Triangle 49"/>
          <p:cNvSpPr/>
          <p:nvPr/>
        </p:nvSpPr>
        <p:spPr>
          <a:xfrm flipV="1">
            <a:off x="3132826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200400" y="5483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to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953000" y="5460522"/>
            <a:ext cx="904057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Last Play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28346" y="5114026"/>
            <a:ext cx="734054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1x</a:t>
            </a:r>
            <a:endParaRPr lang="zh-TW" altLang="en-US" dirty="0"/>
          </a:p>
        </p:txBody>
      </p:sp>
      <p:sp>
        <p:nvSpPr>
          <p:cNvPr id="48" name="Rounded Rectangular Callout 47"/>
          <p:cNvSpPr/>
          <p:nvPr/>
        </p:nvSpPr>
        <p:spPr>
          <a:xfrm>
            <a:off x="609600" y="5791200"/>
            <a:ext cx="2097284" cy="505929"/>
          </a:xfrm>
          <a:prstGeom prst="wedgeRoundRectCallout">
            <a:avLst>
              <a:gd name="adj1" fmla="val 74315"/>
              <a:gd name="adj2" fmla="val -11069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Add speed ratio display</a:t>
            </a:r>
            <a:endParaRPr lang="zh-TW" altLang="en-US" dirty="0"/>
          </a:p>
        </p:txBody>
      </p:sp>
      <p:sp>
        <p:nvSpPr>
          <p:cNvPr id="51" name="Rounded Rectangular Callout 50"/>
          <p:cNvSpPr/>
          <p:nvPr/>
        </p:nvSpPr>
        <p:spPr>
          <a:xfrm>
            <a:off x="6281439" y="3355021"/>
            <a:ext cx="2024361" cy="647829"/>
          </a:xfrm>
          <a:prstGeom prst="wedgeRoundRectCallout">
            <a:avLst>
              <a:gd name="adj1" fmla="val -60400"/>
              <a:gd name="adj2" fmla="val 8121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Fit screen</a:t>
            </a:r>
          </a:p>
        </p:txBody>
      </p:sp>
    </p:spTree>
    <p:extLst>
      <p:ext uri="{BB962C8B-B14F-4D97-AF65-F5344CB8AC3E}">
        <p14:creationId xmlns:p14="http://schemas.microsoft.com/office/powerpoint/2010/main" val="10645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Speed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4419600" y="4021266"/>
            <a:ext cx="1559017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Rectangular Callout 27"/>
          <p:cNvSpPr/>
          <p:nvPr/>
        </p:nvSpPr>
        <p:spPr>
          <a:xfrm>
            <a:off x="324928" y="3275084"/>
            <a:ext cx="2438400" cy="746182"/>
          </a:xfrm>
          <a:prstGeom prst="wedgeRectCallout">
            <a:avLst>
              <a:gd name="adj1" fmla="val 82038"/>
              <a:gd name="adj2" fmla="val 575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user may drag left/right side to adjust selection</a:t>
            </a:r>
            <a:endParaRPr lang="zh-TW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Speed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4114800" y="4967210"/>
            <a:ext cx="19282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097824" y="4589252"/>
            <a:ext cx="1016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Isosceles Triangle 110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Repeat 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200400" y="5483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to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953000" y="5460522"/>
            <a:ext cx="904057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Last Play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114800" y="5267400"/>
            <a:ext cx="1751083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41" idx="2"/>
          </p:cNvCxnSpPr>
          <p:nvPr/>
        </p:nvCxnSpPr>
        <p:spPr>
          <a:xfrm>
            <a:off x="4114800" y="5267400"/>
            <a:ext cx="685800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Flowchart: Connector 40"/>
          <p:cNvSpPr/>
          <p:nvPr/>
        </p:nvSpPr>
        <p:spPr>
          <a:xfrm>
            <a:off x="4800600" y="5105400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Rectangle 41"/>
          <p:cNvSpPr/>
          <p:nvPr/>
        </p:nvSpPr>
        <p:spPr>
          <a:xfrm>
            <a:off x="3228346" y="5114026"/>
            <a:ext cx="734054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76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Speed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4419600" y="4021266"/>
            <a:ext cx="1559017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Speed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4114800" y="4967210"/>
            <a:ext cx="19282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097824" y="4589252"/>
            <a:ext cx="1016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sosceles Triangle 49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Repeat 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200400" y="5483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to</a:t>
            </a:r>
            <a:endParaRPr lang="zh-TW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953000" y="5460522"/>
            <a:ext cx="904057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Last Play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4114800" y="5267400"/>
            <a:ext cx="1751083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114800" y="5267400"/>
            <a:ext cx="360000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Flowchart: Connector 46"/>
          <p:cNvSpPr/>
          <p:nvPr/>
        </p:nvSpPr>
        <p:spPr>
          <a:xfrm>
            <a:off x="4436852" y="5105400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Rectangle 47"/>
          <p:cNvSpPr/>
          <p:nvPr/>
        </p:nvSpPr>
        <p:spPr>
          <a:xfrm>
            <a:off x="3228346" y="5114026"/>
            <a:ext cx="734054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0.5x</a:t>
            </a:r>
            <a:endParaRPr lang="zh-TW" alt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228600" y="5434445"/>
            <a:ext cx="2722329" cy="685800"/>
          </a:xfrm>
          <a:prstGeom prst="wedgeRectCallout">
            <a:avLst>
              <a:gd name="adj1" fmla="val 84700"/>
              <a:gd name="adj2" fmla="val -588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Drag to adjust speed</a:t>
            </a:r>
          </a:p>
          <a:p>
            <a:pPr algn="ctr"/>
            <a:r>
              <a:rPr lang="en-US" altLang="zh-TW" dirty="0" smtClean="0"/>
              <a:t>(1/8~8x)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197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Repeat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4419600" y="4021266"/>
            <a:ext cx="1559017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7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01726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105676" y="4589252"/>
            <a:ext cx="847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ular Callout 47"/>
          <p:cNvSpPr/>
          <p:nvPr/>
        </p:nvSpPr>
        <p:spPr>
          <a:xfrm>
            <a:off x="6116871" y="4242004"/>
            <a:ext cx="2722329" cy="685800"/>
          </a:xfrm>
          <a:prstGeom prst="wedgeRectCallout">
            <a:avLst>
              <a:gd name="adj1" fmla="val -59479"/>
              <a:gd name="adj2" fmla="val 996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adjust play times</a:t>
            </a:r>
          </a:p>
          <a:p>
            <a:pPr algn="ctr"/>
            <a:r>
              <a:rPr lang="en-US" altLang="zh-TW" dirty="0" smtClean="0"/>
              <a:t>Default is 1 times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00399" y="5130717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Play time(s) :                              1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058434" y="5105400"/>
            <a:ext cx="798623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68" name="Isosceles Triangle 67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Repeat </a:t>
            </a:r>
            <a:r>
              <a:rPr lang="zh-TW" altLang="en-US" sz="1600" dirty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4953000" y="4597878"/>
            <a:ext cx="0" cy="3779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953000" y="4967210"/>
            <a:ext cx="1080000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1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856952" y="5045387"/>
            <a:ext cx="874818" cy="156592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200400" y="5483423"/>
            <a:ext cx="249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 Reverse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6" y="5514870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ounded Rectangular Callout 44"/>
          <p:cNvSpPr/>
          <p:nvPr/>
        </p:nvSpPr>
        <p:spPr>
          <a:xfrm>
            <a:off x="152400" y="4945059"/>
            <a:ext cx="2547295" cy="993228"/>
          </a:xfrm>
          <a:prstGeom prst="wedgeRoundRectCallout">
            <a:avLst>
              <a:gd name="adj1" fmla="val 70590"/>
              <a:gd name="adj2" fmla="val 2609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This control will be available if play times are 2 times or more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0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Repeat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4419600" y="4021266"/>
            <a:ext cx="1559017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7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01726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Repeat      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4105676" y="4589252"/>
            <a:ext cx="847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953000" y="4597878"/>
            <a:ext cx="0" cy="3779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953000" y="4967210"/>
            <a:ext cx="1080000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00399" y="5130717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Play time(s) :                              1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058434" y="5105400"/>
            <a:ext cx="798623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200400" y="5483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 reverse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6" y="5514870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98411" y="990600"/>
            <a:ext cx="2947267" cy="49407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3555138" y="2117032"/>
            <a:ext cx="2068536" cy="2819400"/>
            <a:chOff x="3572774" y="2590800"/>
            <a:chExt cx="2068536" cy="2819400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3744014" y="4169850"/>
              <a:ext cx="728243" cy="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1" idx="2"/>
            </p:cNvCxnSpPr>
            <p:nvPr/>
          </p:nvCxnSpPr>
          <p:spPr>
            <a:xfrm flipV="1">
              <a:off x="3775122" y="4430513"/>
              <a:ext cx="792476" cy="244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1" idx="0"/>
            </p:cNvCxnSpPr>
            <p:nvPr/>
          </p:nvCxnSpPr>
          <p:spPr>
            <a:xfrm flipV="1">
              <a:off x="3775122" y="3998513"/>
              <a:ext cx="792476" cy="244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1" name="Round Same Side Corner Rectangle 80"/>
            <p:cNvSpPr/>
            <p:nvPr/>
          </p:nvSpPr>
          <p:spPr>
            <a:xfrm rot="16200000">
              <a:off x="3559122" y="4162957"/>
              <a:ext cx="432000" cy="108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4195574" y="4589252"/>
              <a:ext cx="0" cy="37795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/>
            <p:cNvSpPr/>
            <p:nvPr/>
          </p:nvSpPr>
          <p:spPr>
            <a:xfrm>
              <a:off x="3572774" y="2590800"/>
              <a:ext cx="2068536" cy="2819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b="1" dirty="0" smtClean="0">
                  <a:solidFill>
                    <a:schemeClr val="tx1"/>
                  </a:solidFill>
                </a:rPr>
                <a:t>Play time(s)</a:t>
              </a:r>
            </a:p>
            <a:p>
              <a:endParaRPr lang="en-US" altLang="zh-TW" dirty="0" smtClean="0">
                <a:solidFill>
                  <a:schemeClr val="tx1"/>
                </a:solidFill>
              </a:endParaRPr>
            </a:p>
            <a:p>
              <a:r>
                <a:rPr lang="en-US" altLang="zh-TW" dirty="0" smtClean="0">
                  <a:solidFill>
                    <a:schemeClr val="tx1"/>
                  </a:solidFill>
                </a:rPr>
                <a:t>        1</a:t>
              </a:r>
            </a:p>
            <a:p>
              <a:r>
                <a:rPr lang="en-US" altLang="zh-TW" dirty="0" smtClean="0">
                  <a:solidFill>
                    <a:schemeClr val="tx1"/>
                  </a:solidFill>
                </a:rPr>
                <a:t>        2</a:t>
              </a:r>
            </a:p>
            <a:p>
              <a:r>
                <a:rPr lang="en-US" altLang="zh-TW" dirty="0" smtClean="0">
                  <a:solidFill>
                    <a:schemeClr val="tx1"/>
                  </a:solidFill>
                </a:rPr>
                <a:t>        3</a:t>
              </a:r>
            </a:p>
            <a:p>
              <a:r>
                <a:rPr lang="en-US" altLang="zh-TW" dirty="0" smtClean="0">
                  <a:solidFill>
                    <a:schemeClr val="tx1"/>
                  </a:solidFill>
                </a:rPr>
                <a:t>        4</a:t>
              </a:r>
            </a:p>
            <a:p>
              <a:r>
                <a:rPr lang="en-US" altLang="zh-TW" dirty="0" smtClean="0">
                  <a:solidFill>
                    <a:schemeClr val="tx1"/>
                  </a:solidFill>
                </a:rPr>
                <a:t>        5</a:t>
              </a:r>
            </a:p>
            <a:p>
              <a:r>
                <a:rPr lang="en-US" altLang="zh-TW" dirty="0" smtClean="0">
                  <a:solidFill>
                    <a:schemeClr val="tx1"/>
                  </a:solidFill>
                </a:rPr>
                <a:t>        </a:t>
              </a:r>
            </a:p>
            <a:p>
              <a:endParaRPr lang="en-US" altLang="zh-TW" dirty="0" smtClean="0">
                <a:solidFill>
                  <a:schemeClr val="tx1"/>
                </a:solidFill>
              </a:endParaRPr>
            </a:p>
            <a:p>
              <a:r>
                <a:rPr lang="en-US" altLang="zh-TW" dirty="0" smtClean="0">
                  <a:solidFill>
                    <a:srgbClr val="0070C0"/>
                  </a:solidFill>
                </a:rPr>
                <a:t>                       Cancel</a:t>
              </a:r>
              <a:endParaRPr lang="en-US" altLang="zh-TW" dirty="0">
                <a:solidFill>
                  <a:srgbClr val="0070C0"/>
                </a:solidFill>
              </a:endParaRPr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3721122" y="3174522"/>
              <a:ext cx="254760" cy="264992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3721122" y="3464899"/>
              <a:ext cx="254760" cy="264992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3721122" y="3741215"/>
              <a:ext cx="254760" cy="264992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3721122" y="4021659"/>
              <a:ext cx="254760" cy="264992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3721122" y="4298017"/>
              <a:ext cx="254760" cy="264992"/>
            </a:xfrm>
            <a:prstGeom prst="flowChartConnector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3764534" y="3512104"/>
              <a:ext cx="180000" cy="180000"/>
            </a:xfrm>
            <a:prstGeom prst="flowChartConnector">
              <a:avLst/>
            </a:prstGeom>
            <a:solidFill>
              <a:srgbClr val="0070C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47322">
              <a:off x="4317689" y="3371192"/>
              <a:ext cx="874818" cy="1565924"/>
            </a:xfrm>
            <a:prstGeom prst="rect">
              <a:avLst/>
            </a:prstGeom>
          </p:spPr>
        </p:pic>
      </p:grpSp>
      <p:sp>
        <p:nvSpPr>
          <p:cNvPr id="57" name="Rectangular Callout 56"/>
          <p:cNvSpPr/>
          <p:nvPr/>
        </p:nvSpPr>
        <p:spPr>
          <a:xfrm>
            <a:off x="152400" y="2636053"/>
            <a:ext cx="2722329" cy="685800"/>
          </a:xfrm>
          <a:prstGeom prst="wedgeRectCallout">
            <a:avLst>
              <a:gd name="adj1" fmla="val 75193"/>
              <a:gd name="adj2" fmla="val 8199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Select to apply &amp; close dialog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20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Repeat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7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01726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500008" y="4021266"/>
            <a:ext cx="1478609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Repeat      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05676" y="4589252"/>
            <a:ext cx="847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953000" y="4597878"/>
            <a:ext cx="0" cy="3779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953000" y="4967210"/>
            <a:ext cx="1080000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00399" y="5130717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Play time(s) :                              2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058434" y="5105400"/>
            <a:ext cx="798623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200400" y="5483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With reverse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6" y="5514870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78" y="5514870"/>
            <a:ext cx="794048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760784" y="5495707"/>
            <a:ext cx="874818" cy="1565924"/>
          </a:xfrm>
          <a:prstGeom prst="rect">
            <a:avLst/>
          </a:prstGeom>
        </p:spPr>
      </p:pic>
      <p:sp>
        <p:nvSpPr>
          <p:cNvPr id="48" name="Rounded Rectangular Callout 47"/>
          <p:cNvSpPr/>
          <p:nvPr/>
        </p:nvSpPr>
        <p:spPr>
          <a:xfrm>
            <a:off x="6400800" y="4216958"/>
            <a:ext cx="2590800" cy="895476"/>
          </a:xfrm>
          <a:prstGeom prst="wedgeRoundRectCallout">
            <a:avLst>
              <a:gd name="adj1" fmla="val -67608"/>
              <a:gd name="adj2" fmla="val 10860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Apply reverse effect to the repeat parts except the last play</a:t>
            </a:r>
            <a:endParaRPr lang="zh-TW" alt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52400" y="4786857"/>
            <a:ext cx="2706884" cy="1537743"/>
          </a:xfrm>
          <a:prstGeom prst="wedgeRoundRectCallout">
            <a:avLst>
              <a:gd name="adj1" fmla="val 63300"/>
              <a:gd name="adj2" fmla="val 1914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Control name proposals: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smtClean="0"/>
              <a:t>With reverse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smtClean="0"/>
              <a:t>Add reverse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smtClean="0"/>
              <a:t>Reverse when repeating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600" dirty="0" smtClean="0"/>
              <a:t>Continuous Repeat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25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Reverse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83600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500008" y="4021266"/>
            <a:ext cx="1478609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Repeat      </a:t>
            </a:r>
            <a:r>
              <a:rPr lang="en-US" altLang="zh-TW" sz="1600" dirty="0">
                <a:solidFill>
                  <a:schemeClr val="bg1"/>
                </a:solidFill>
              </a:rPr>
              <a:t>Reverse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953000" y="4589252"/>
            <a:ext cx="108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9530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200400" y="5102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Reverse effect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6" y="5140060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ular Callout 38"/>
          <p:cNvSpPr/>
          <p:nvPr/>
        </p:nvSpPr>
        <p:spPr>
          <a:xfrm>
            <a:off x="6400800" y="3843511"/>
            <a:ext cx="2463560" cy="1847287"/>
          </a:xfrm>
          <a:prstGeom prst="wedgeRectCallout">
            <a:avLst>
              <a:gd name="adj1" fmla="val -73007"/>
              <a:gd name="adj2" fmla="val 204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Repeat cannot co-exist with reverse, pops up a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 when switching to Reverse tab</a:t>
            </a:r>
            <a:endParaRPr lang="zh-TW" altLang="en-US" dirty="0"/>
          </a:p>
        </p:txBody>
      </p:sp>
      <p:pic>
        <p:nvPicPr>
          <p:cNvPr id="35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223657" y="4607549"/>
            <a:ext cx="874818" cy="156592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098411" y="990600"/>
            <a:ext cx="2947267" cy="49407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71" y="1998452"/>
            <a:ext cx="2864518" cy="28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29874" y="2819400"/>
            <a:ext cx="261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Reverse cannot co-exist with repeat, do you like to disable repeat?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Rectangular Callout 47"/>
          <p:cNvSpPr/>
          <p:nvPr/>
        </p:nvSpPr>
        <p:spPr>
          <a:xfrm>
            <a:off x="381000" y="4398453"/>
            <a:ext cx="2463560" cy="1300971"/>
          </a:xfrm>
          <a:prstGeom prst="wedgeRectCallout">
            <a:avLst>
              <a:gd name="adj1" fmla="val 68108"/>
              <a:gd name="adj2" fmla="val -312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Cancel to back to Repeat tab, tap OK to set play time to 1 and go to Reverse tab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33800" y="1989826"/>
            <a:ext cx="1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Effect Conflict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81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Reverse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7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83600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00400" y="5102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Reverse effect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6" y="5140060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ular Callout 38"/>
          <p:cNvSpPr/>
          <p:nvPr/>
        </p:nvSpPr>
        <p:spPr>
          <a:xfrm>
            <a:off x="6477000" y="4510200"/>
            <a:ext cx="2209800" cy="531161"/>
          </a:xfrm>
          <a:prstGeom prst="wedgeRectCallout">
            <a:avLst>
              <a:gd name="adj1" fmla="val -77451"/>
              <a:gd name="adj2" fmla="val 695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Switch for Reverse effect, default is off</a:t>
            </a:r>
            <a:endParaRPr lang="zh-TW" altLang="en-US" dirty="0"/>
          </a:p>
        </p:txBody>
      </p:sp>
      <p:sp>
        <p:nvSpPr>
          <p:cNvPr id="51" name="Rectangle 50"/>
          <p:cNvSpPr/>
          <p:nvPr/>
        </p:nvSpPr>
        <p:spPr>
          <a:xfrm>
            <a:off x="4500008" y="4021266"/>
            <a:ext cx="1478609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Repeat      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953000" y="4589252"/>
            <a:ext cx="108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9530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4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832509" y="5035969"/>
            <a:ext cx="874818" cy="15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Feature set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b="1" dirty="0" smtClean="0"/>
              <a:t>Reverse</a:t>
            </a:r>
          </a:p>
          <a:p>
            <a:r>
              <a:rPr lang="en-US" altLang="zh-TW" b="1" dirty="0" smtClean="0"/>
              <a:t>Repeat</a:t>
            </a:r>
          </a:p>
          <a:p>
            <a:r>
              <a:rPr lang="en-US" altLang="zh-TW" b="1" dirty="0"/>
              <a:t>Support 9:16 video</a:t>
            </a:r>
          </a:p>
          <a:p>
            <a:r>
              <a:rPr lang="en-US" altLang="zh-TW" dirty="0" smtClean="0"/>
              <a:t>Video </a:t>
            </a:r>
            <a:r>
              <a:rPr lang="en-US" altLang="zh-TW" dirty="0"/>
              <a:t>Speed</a:t>
            </a:r>
          </a:p>
          <a:p>
            <a:r>
              <a:rPr lang="en-US" altLang="zh-TW" dirty="0" smtClean="0"/>
              <a:t>Trim</a:t>
            </a:r>
          </a:p>
          <a:p>
            <a:r>
              <a:rPr lang="en-US" altLang="zh-TW" dirty="0" smtClean="0"/>
              <a:t>Color adjustment</a:t>
            </a:r>
          </a:p>
          <a:p>
            <a:pPr lvl="1"/>
            <a:r>
              <a:rPr lang="en-US" altLang="zh-TW" dirty="0" smtClean="0"/>
              <a:t>Brightness, Contrast, Saturation</a:t>
            </a:r>
          </a:p>
          <a:p>
            <a:r>
              <a:rPr lang="en-US" altLang="zh-TW" dirty="0" smtClean="0"/>
              <a:t>Add title</a:t>
            </a:r>
          </a:p>
          <a:p>
            <a:pPr lvl="1"/>
            <a:r>
              <a:rPr lang="en-US" altLang="zh-TW" dirty="0" smtClean="0"/>
              <a:t>Modify font, size, color, rotation </a:t>
            </a:r>
          </a:p>
          <a:p>
            <a:r>
              <a:rPr lang="en-US" altLang="zh-TW" dirty="0" smtClean="0"/>
              <a:t>Add background music</a:t>
            </a:r>
          </a:p>
          <a:p>
            <a:pPr lvl="1"/>
            <a:r>
              <a:rPr lang="en-US" altLang="zh-TW" dirty="0" smtClean="0"/>
              <a:t>With volume control, mixing, fade</a:t>
            </a:r>
          </a:p>
          <a:p>
            <a:r>
              <a:rPr lang="en-US" altLang="zh-TW" dirty="0" smtClean="0"/>
              <a:t>Produced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share video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Basic info</a:t>
            </a:r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 smtClean="0"/>
              <a:t>Easy to use</a:t>
            </a:r>
          </a:p>
          <a:p>
            <a:pPr lvl="1"/>
            <a:r>
              <a:rPr lang="en-US" altLang="zh-TW" dirty="0" smtClean="0"/>
              <a:t>One clip one time</a:t>
            </a:r>
          </a:p>
          <a:p>
            <a:pPr lvl="1"/>
            <a:r>
              <a:rPr lang="en-US" altLang="zh-TW" dirty="0" smtClean="0"/>
              <a:t>No project concept</a:t>
            </a:r>
          </a:p>
          <a:p>
            <a:r>
              <a:rPr lang="en-US" altLang="zh-TW" dirty="0"/>
              <a:t>For phone and tablet</a:t>
            </a:r>
            <a:endParaRPr lang="zh-TW" altLang="en-US" dirty="0"/>
          </a:p>
          <a:p>
            <a:r>
              <a:rPr lang="en-US" altLang="zh-TW" dirty="0" smtClean="0"/>
              <a:t>Android 4.3 or above</a:t>
            </a:r>
          </a:p>
          <a:p>
            <a:r>
              <a:rPr lang="en-US" altLang="zh-TW" dirty="0" smtClean="0"/>
              <a:t>No 360 video support</a:t>
            </a:r>
          </a:p>
          <a:p>
            <a:pPr lvl="1"/>
            <a:r>
              <a:rPr lang="en-US" altLang="zh-TW" dirty="0" smtClean="0"/>
              <a:t>ACD VR will be another product (TBD)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ActionDirector</a:t>
            </a:r>
            <a:r>
              <a:rPr lang="en-US" altLang="zh-TW" dirty="0" smtClean="0"/>
              <a:t> Android</a:t>
            </a:r>
            <a:endParaRPr lang="zh-TW" altLang="en-US" dirty="0"/>
          </a:p>
        </p:txBody>
      </p:sp>
      <p:sp>
        <p:nvSpPr>
          <p:cNvPr id="12" name="Frame 11"/>
          <p:cNvSpPr/>
          <p:nvPr/>
        </p:nvSpPr>
        <p:spPr>
          <a:xfrm>
            <a:off x="235789" y="2252213"/>
            <a:ext cx="4267200" cy="4063761"/>
          </a:xfrm>
          <a:prstGeom prst="frame">
            <a:avLst>
              <a:gd name="adj1" fmla="val 3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235788" y="1447800"/>
            <a:ext cx="3269411" cy="1295400"/>
          </a:xfrm>
          <a:prstGeom prst="frame">
            <a:avLst>
              <a:gd name="adj1" fmla="val 797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2902789" y="914400"/>
            <a:ext cx="1600200" cy="457200"/>
          </a:xfrm>
          <a:prstGeom prst="wedgeRectCallout">
            <a:avLst>
              <a:gd name="adj1" fmla="val -74741"/>
              <a:gd name="adj2" fmla="val 68969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New</a:t>
            </a:r>
            <a:endParaRPr lang="zh-TW" altLang="en-US" dirty="0"/>
          </a:p>
        </p:txBody>
      </p:sp>
      <p:sp>
        <p:nvSpPr>
          <p:cNvPr id="14" name="Rectangular Callout 13"/>
          <p:cNvSpPr/>
          <p:nvPr/>
        </p:nvSpPr>
        <p:spPr>
          <a:xfrm>
            <a:off x="5029200" y="6049274"/>
            <a:ext cx="1600200" cy="533400"/>
          </a:xfrm>
          <a:prstGeom prst="wedgeRectCallout">
            <a:avLst>
              <a:gd name="adj1" fmla="val -97922"/>
              <a:gd name="adj2" fmla="val -701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From PDR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0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Reverse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7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83600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00400" y="5102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Reverse effect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00008" y="4021266"/>
            <a:ext cx="1478609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85000"/>
                  </a:schemeClr>
                </a:solidFill>
              </a:rPr>
              <a:t>Repeat      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953000" y="4589252"/>
            <a:ext cx="108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9530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4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4679681" y="2208923"/>
            <a:ext cx="874818" cy="1565924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135304"/>
            <a:ext cx="794048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400800" y="1828800"/>
            <a:ext cx="2505974" cy="737486"/>
            <a:chOff x="6400800" y="1828800"/>
            <a:chExt cx="2505974" cy="737486"/>
          </a:xfrm>
        </p:grpSpPr>
        <p:sp>
          <p:nvSpPr>
            <p:cNvPr id="39" name="Rectangular Callout 38"/>
            <p:cNvSpPr/>
            <p:nvPr/>
          </p:nvSpPr>
          <p:spPr>
            <a:xfrm>
              <a:off x="6400800" y="1828801"/>
              <a:ext cx="2505974" cy="737485"/>
            </a:xfrm>
            <a:prstGeom prst="wedgeRectCallout">
              <a:avLst>
                <a:gd name="adj1" fmla="val -69534"/>
                <a:gd name="adj2" fmla="val -10940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Tap to decide which play time to reverse</a:t>
              </a:r>
              <a:endParaRPr lang="zh-TW" altLang="en-US" dirty="0"/>
            </a:p>
          </p:txBody>
        </p:sp>
        <p:sp>
          <p:nvSpPr>
            <p:cNvPr id="47" name="Rectangular Callout 46"/>
            <p:cNvSpPr/>
            <p:nvPr/>
          </p:nvSpPr>
          <p:spPr>
            <a:xfrm>
              <a:off x="6400800" y="1828800"/>
              <a:ext cx="2505974" cy="737485"/>
            </a:xfrm>
            <a:prstGeom prst="wedgeRectCallout">
              <a:avLst>
                <a:gd name="adj1" fmla="val -109121"/>
                <a:gd name="adj2" fmla="val 757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Start rendering if preview or tap OK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3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Action Effect: </a:t>
            </a:r>
            <a:r>
              <a:rPr lang="en-US" altLang="zh-TW" dirty="0" smtClean="0"/>
              <a:t>Repeat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Connector 78"/>
          <p:cNvCxnSpPr>
            <a:stCxn id="81" idx="2"/>
            <a:endCxn id="82" idx="0"/>
          </p:cNvCxnSpPr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75000"/>
                  </a:schemeClr>
                </a:solidFill>
              </a:rPr>
              <a:t>Speed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097824" y="4965605"/>
            <a:ext cx="1017260" cy="160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500008" y="4021266"/>
            <a:ext cx="1478609" cy="40856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35427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Repeat      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05676" y="4589252"/>
            <a:ext cx="84732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953000" y="4597878"/>
            <a:ext cx="0" cy="37795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953000" y="4967210"/>
            <a:ext cx="1080000" cy="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200399" y="5130717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Play time(s) :                              2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58434" y="5105400"/>
            <a:ext cx="798623" cy="358409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3200400" y="5483423"/>
            <a:ext cx="2492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With reverse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66" y="5514870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78" y="5514870"/>
            <a:ext cx="794048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Rectangular Callout 64"/>
          <p:cNvSpPr/>
          <p:nvPr/>
        </p:nvSpPr>
        <p:spPr>
          <a:xfrm>
            <a:off x="6400800" y="3843511"/>
            <a:ext cx="2463560" cy="1847287"/>
          </a:xfrm>
          <a:prstGeom prst="wedgeRectCallout">
            <a:avLst>
              <a:gd name="adj1" fmla="val -73007"/>
              <a:gd name="adj2" fmla="val 204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Repeat cannot co-exist with reverse, pops up a </a:t>
            </a:r>
            <a:r>
              <a:rPr lang="en-US" altLang="zh-TW" dirty="0" err="1" smtClean="0"/>
              <a:t>msg</a:t>
            </a:r>
            <a:r>
              <a:rPr lang="en-US" altLang="zh-TW" dirty="0" smtClean="0"/>
              <a:t> when switching to Reverse tab</a:t>
            </a:r>
            <a:endParaRPr lang="zh-TW" altLang="en-US" dirty="0"/>
          </a:p>
        </p:txBody>
      </p:sp>
      <p:pic>
        <p:nvPicPr>
          <p:cNvPr id="70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4500478" y="4607549"/>
            <a:ext cx="874818" cy="156592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3098411" y="990600"/>
            <a:ext cx="2947267" cy="49407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71" y="1998452"/>
            <a:ext cx="2864518" cy="28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3733800" y="1989826"/>
            <a:ext cx="1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Effect Conflict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9874" y="2819400"/>
            <a:ext cx="261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95000"/>
                  </a:schemeClr>
                </a:solidFill>
              </a:rPr>
              <a:t>Repeat cannot co-exist with reverse, do you like to disable reverse?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Rectangular Callout 70"/>
          <p:cNvSpPr/>
          <p:nvPr/>
        </p:nvSpPr>
        <p:spPr>
          <a:xfrm>
            <a:off x="381000" y="4398453"/>
            <a:ext cx="2463560" cy="1300971"/>
          </a:xfrm>
          <a:prstGeom prst="wedgeRectCallout">
            <a:avLst>
              <a:gd name="adj1" fmla="val 68108"/>
              <a:gd name="adj2" fmla="val -312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Cancel to back to Reverse tab, tap OK to disable reverse and go to Repeat tab</a:t>
            </a:r>
          </a:p>
        </p:txBody>
      </p:sp>
    </p:spTree>
    <p:extLst>
      <p:ext uri="{BB962C8B-B14F-4D97-AF65-F5344CB8AC3E}">
        <p14:creationId xmlns:p14="http://schemas.microsoft.com/office/powerpoint/2010/main" val="163062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Color Adjustment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8280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5949" y="1027828"/>
            <a:ext cx="17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Color Adjustment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TextBox 33"/>
          <p:cNvSpPr txBox="1"/>
          <p:nvPr/>
        </p:nvSpPr>
        <p:spPr>
          <a:xfrm>
            <a:off x="3048000" y="33498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34"/>
          <p:cNvSpPr txBox="1"/>
          <p:nvPr/>
        </p:nvSpPr>
        <p:spPr>
          <a:xfrm>
            <a:off x="5462008" y="319742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3"/>
          <p:cNvSpPr txBox="1"/>
          <p:nvPr/>
        </p:nvSpPr>
        <p:spPr>
          <a:xfrm>
            <a:off x="3100389" y="4171800"/>
            <a:ext cx="284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Brightness                                      </a:t>
            </a:r>
          </a:p>
        </p:txBody>
      </p:sp>
      <p:sp>
        <p:nvSpPr>
          <p:cNvPr id="32" name="TextBox 33"/>
          <p:cNvSpPr txBox="1"/>
          <p:nvPr/>
        </p:nvSpPr>
        <p:spPr>
          <a:xfrm>
            <a:off x="3110763" y="4725834"/>
            <a:ext cx="283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Contrast                                      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15656" y="5334000"/>
            <a:ext cx="277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Saturation</a:t>
            </a:r>
          </a:p>
        </p:txBody>
      </p:sp>
      <p:sp>
        <p:nvSpPr>
          <p:cNvPr id="50" name="Rectangular Callout 57"/>
          <p:cNvSpPr/>
          <p:nvPr/>
        </p:nvSpPr>
        <p:spPr>
          <a:xfrm>
            <a:off x="6375704" y="992643"/>
            <a:ext cx="2447408" cy="621587"/>
          </a:xfrm>
          <a:prstGeom prst="wedgeRectCallout">
            <a:avLst>
              <a:gd name="adj1" fmla="val -68618"/>
              <a:gd name="adj2" fmla="val -1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OK to apply settings and back to Edit</a:t>
            </a:r>
            <a:endParaRPr lang="zh-TW" alt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3770454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3774764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Isosceles Triangle 34"/>
          <p:cNvSpPr/>
          <p:nvPr/>
        </p:nvSpPr>
        <p:spPr>
          <a:xfrm flipV="1">
            <a:off x="3120064" y="3624530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4114800" y="4655852"/>
            <a:ext cx="1751083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4800" y="4655852"/>
            <a:ext cx="685800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Flowchart: Connector 54"/>
          <p:cNvSpPr/>
          <p:nvPr/>
        </p:nvSpPr>
        <p:spPr>
          <a:xfrm>
            <a:off x="4800600" y="4476600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Rectangle 55"/>
          <p:cNvSpPr/>
          <p:nvPr/>
        </p:nvSpPr>
        <p:spPr>
          <a:xfrm>
            <a:off x="3228346" y="4485226"/>
            <a:ext cx="734054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114800" y="5209886"/>
            <a:ext cx="1751083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9" idx="2"/>
          </p:cNvCxnSpPr>
          <p:nvPr/>
        </p:nvCxnSpPr>
        <p:spPr>
          <a:xfrm>
            <a:off x="4114800" y="5209886"/>
            <a:ext cx="685800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Flowchart: Connector 58"/>
          <p:cNvSpPr/>
          <p:nvPr/>
        </p:nvSpPr>
        <p:spPr>
          <a:xfrm>
            <a:off x="4800600" y="5047886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Rectangle 59"/>
          <p:cNvSpPr/>
          <p:nvPr/>
        </p:nvSpPr>
        <p:spPr>
          <a:xfrm>
            <a:off x="3228346" y="5056512"/>
            <a:ext cx="734054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114800" y="5772974"/>
            <a:ext cx="1751083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3" idx="2"/>
          </p:cNvCxnSpPr>
          <p:nvPr/>
        </p:nvCxnSpPr>
        <p:spPr>
          <a:xfrm>
            <a:off x="4114800" y="5772974"/>
            <a:ext cx="685800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Flowchart: Connector 62"/>
          <p:cNvSpPr/>
          <p:nvPr/>
        </p:nvSpPr>
        <p:spPr>
          <a:xfrm>
            <a:off x="4800600" y="5610974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Rectangle 63"/>
          <p:cNvSpPr/>
          <p:nvPr/>
        </p:nvSpPr>
        <p:spPr>
          <a:xfrm>
            <a:off x="3228346" y="5619600"/>
            <a:ext cx="734054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52" name="Rectangular Callout 57"/>
          <p:cNvSpPr/>
          <p:nvPr/>
        </p:nvSpPr>
        <p:spPr>
          <a:xfrm>
            <a:off x="152400" y="3840455"/>
            <a:ext cx="2676008" cy="2095188"/>
          </a:xfrm>
          <a:prstGeom prst="wedgeRectCallout">
            <a:avLst>
              <a:gd name="adj1" fmla="val 60402"/>
              <a:gd name="adj2" fmla="val -124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current parameter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Parameter range</a:t>
            </a:r>
          </a:p>
          <a:p>
            <a:pPr algn="ctr"/>
            <a:r>
              <a:rPr lang="en-US" altLang="zh-TW" dirty="0" smtClean="0"/>
              <a:t>Brightness: -100~100</a:t>
            </a:r>
          </a:p>
          <a:p>
            <a:pPr algn="ctr"/>
            <a:r>
              <a:rPr lang="en-US" altLang="zh-TW" dirty="0" smtClean="0"/>
              <a:t>Contrast: -100~100</a:t>
            </a:r>
          </a:p>
          <a:p>
            <a:pPr algn="ctr"/>
            <a:r>
              <a:rPr lang="en-US" altLang="zh-TW" dirty="0" smtClean="0"/>
              <a:t>Saturation: 0~200</a:t>
            </a:r>
            <a:endParaRPr lang="zh-TW" alt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215584" y="3781911"/>
            <a:ext cx="0" cy="409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38" name="Flowchart: Connector 37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Isosceles Triangle 41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90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owchart: Process 7"/>
          <p:cNvSpPr/>
          <p:nvPr/>
        </p:nvSpPr>
        <p:spPr>
          <a:xfrm>
            <a:off x="3098280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5949" y="1027828"/>
            <a:ext cx="17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Title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TextBox 33"/>
          <p:cNvSpPr txBox="1"/>
          <p:nvPr/>
        </p:nvSpPr>
        <p:spPr>
          <a:xfrm>
            <a:off x="3048000" y="33498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3"/>
          <p:cNvSpPr txBox="1"/>
          <p:nvPr/>
        </p:nvSpPr>
        <p:spPr>
          <a:xfrm>
            <a:off x="3106948" y="4876800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Select a title template:</a:t>
            </a:r>
          </a:p>
        </p:txBody>
      </p:sp>
      <p:sp>
        <p:nvSpPr>
          <p:cNvPr id="3" name="矩形 2"/>
          <p:cNvSpPr/>
          <p:nvPr/>
        </p:nvSpPr>
        <p:spPr>
          <a:xfrm>
            <a:off x="3124200" y="521094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/>
              <a:t>CyberLink</a:t>
            </a:r>
            <a:endParaRPr lang="zh-TW" altLang="en-US" sz="1000" dirty="0"/>
          </a:p>
        </p:txBody>
      </p:sp>
      <p:sp>
        <p:nvSpPr>
          <p:cNvPr id="29" name="矩形 28"/>
          <p:cNvSpPr/>
          <p:nvPr/>
        </p:nvSpPr>
        <p:spPr>
          <a:xfrm>
            <a:off x="3918018" y="521094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4708790" y="521856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35" name="TextBox 33"/>
          <p:cNvSpPr txBox="1"/>
          <p:nvPr/>
        </p:nvSpPr>
        <p:spPr>
          <a:xfrm>
            <a:off x="3254836" y="5666526"/>
            <a:ext cx="215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Intro</a:t>
            </a:r>
          </a:p>
        </p:txBody>
      </p:sp>
      <p:sp>
        <p:nvSpPr>
          <p:cNvPr id="52" name="TextBox 33"/>
          <p:cNvSpPr txBox="1"/>
          <p:nvPr/>
        </p:nvSpPr>
        <p:spPr>
          <a:xfrm>
            <a:off x="4791396" y="5668759"/>
            <a:ext cx="105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 smtClean="0">
                <a:solidFill>
                  <a:schemeClr val="bg1">
                    <a:lumMod val="95000"/>
                  </a:schemeClr>
                </a:solidFill>
              </a:rPr>
              <a:t>Outtro</a:t>
            </a:r>
            <a:endParaRPr lang="en-US" altLang="zh-TW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UI Proposal:</a:t>
            </a:r>
            <a:r>
              <a:rPr lang="zh-TW" altLang="en-US" dirty="0"/>
              <a:t> 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55" name="Rectangular Callout 16"/>
          <p:cNvSpPr/>
          <p:nvPr/>
        </p:nvSpPr>
        <p:spPr>
          <a:xfrm>
            <a:off x="228600" y="2224883"/>
            <a:ext cx="2722329" cy="2043096"/>
          </a:xfrm>
          <a:prstGeom prst="wedgeRectCallout">
            <a:avLst>
              <a:gd name="adj1" fmla="val 57570"/>
              <a:gd name="adj2" fmla="val 771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add a title from 4 types:</a:t>
            </a:r>
          </a:p>
          <a:p>
            <a:r>
              <a:rPr lang="en-US" altLang="zh-TW" dirty="0" smtClean="0"/>
              <a:t>1. Intro </a:t>
            </a:r>
          </a:p>
          <a:p>
            <a:r>
              <a:rPr lang="en-US" altLang="zh-TW" dirty="0" smtClean="0"/>
              <a:t>2. Default</a:t>
            </a:r>
          </a:p>
          <a:p>
            <a:r>
              <a:rPr lang="en-US" altLang="zh-TW" dirty="0" smtClean="0"/>
              <a:t>3. </a:t>
            </a:r>
            <a:r>
              <a:rPr lang="en-US" altLang="zh-TW" dirty="0" err="1" smtClean="0"/>
              <a:t>Outtro</a:t>
            </a:r>
            <a:endParaRPr lang="en-US" altLang="zh-TW" dirty="0" smtClean="0"/>
          </a:p>
          <a:p>
            <a:r>
              <a:rPr lang="en-US" altLang="zh-TW" dirty="0" smtClean="0"/>
              <a:t>4. Credits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35504" y="5187361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CyberLink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2526" y="5326790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CyberLink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32" name="矩形 29"/>
          <p:cNvSpPr/>
          <p:nvPr/>
        </p:nvSpPr>
        <p:spPr>
          <a:xfrm>
            <a:off x="5499912" y="5215370"/>
            <a:ext cx="558119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512278" y="5673615"/>
            <a:ext cx="105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Credits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96399" y="5191070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STAFF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86400" y="5326790"/>
            <a:ext cx="723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/>
                </a:solidFill>
              </a:rPr>
              <a:t>Director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6400" y="5433582"/>
            <a:ext cx="723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/>
                </a:solidFill>
              </a:rPr>
              <a:t>Producer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21325" y="5206634"/>
            <a:ext cx="1448355" cy="1651366"/>
            <a:chOff x="3127076" y="4561542"/>
            <a:chExt cx="1448355" cy="1651366"/>
          </a:xfrm>
        </p:grpSpPr>
        <p:sp>
          <p:nvSpPr>
            <p:cNvPr id="44" name="矩形 2"/>
            <p:cNvSpPr/>
            <p:nvPr/>
          </p:nvSpPr>
          <p:spPr>
            <a:xfrm>
              <a:off x="3127076" y="4561542"/>
              <a:ext cx="743780" cy="46266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/>
                <a:t>CyberLink</a:t>
              </a:r>
              <a:endParaRPr lang="zh-TW" altLang="en-US" sz="1000" dirty="0"/>
            </a:p>
          </p:txBody>
        </p:sp>
        <p:sp>
          <p:nvSpPr>
            <p:cNvPr id="54" name="Flowchart: Connector 27"/>
            <p:cNvSpPr/>
            <p:nvPr/>
          </p:nvSpPr>
          <p:spPr>
            <a:xfrm>
              <a:off x="3350611" y="4627167"/>
              <a:ext cx="324000" cy="324000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  <p:pic>
          <p:nvPicPr>
            <p:cNvPr id="56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47322">
              <a:off x="3700613" y="4646984"/>
              <a:ext cx="874818" cy="1565924"/>
            </a:xfrm>
            <a:prstGeom prst="rect">
              <a:avLst/>
            </a:prstGeom>
          </p:spPr>
        </p:pic>
      </p:grpSp>
      <p:sp>
        <p:nvSpPr>
          <p:cNvPr id="58" name="TextBox 34"/>
          <p:cNvSpPr txBox="1"/>
          <p:nvPr/>
        </p:nvSpPr>
        <p:spPr>
          <a:xfrm>
            <a:off x="5462008" y="334982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3770454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4781" b="-710"/>
          <a:stretch/>
        </p:blipFill>
        <p:spPr bwMode="auto">
          <a:xfrm>
            <a:off x="5303748" y="3774764"/>
            <a:ext cx="734309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Isosceles Triangle 60"/>
          <p:cNvSpPr/>
          <p:nvPr/>
        </p:nvSpPr>
        <p:spPr>
          <a:xfrm flipV="1">
            <a:off x="3120064" y="3624530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2" name="TextBox 33"/>
          <p:cNvSpPr txBox="1"/>
          <p:nvPr/>
        </p:nvSpPr>
        <p:spPr>
          <a:xfrm>
            <a:off x="3941704" y="5668981"/>
            <a:ext cx="67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Default</a:t>
            </a:r>
            <a:endParaRPr lang="en-US" altLang="zh-TW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306952" y="4343400"/>
            <a:ext cx="522000" cy="522000"/>
            <a:chOff x="4278600" y="4495800"/>
            <a:chExt cx="522000" cy="522000"/>
          </a:xfrm>
        </p:grpSpPr>
        <p:sp>
          <p:nvSpPr>
            <p:cNvPr id="66" name="Flowchart: Connector 6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Isosceles Triangle 66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0" name="Straight Connector 9"/>
          <p:cNvCxnSpPr>
            <a:stCxn id="61" idx="0"/>
          </p:cNvCxnSpPr>
          <p:nvPr/>
        </p:nvCxnSpPr>
        <p:spPr>
          <a:xfrm>
            <a:off x="3215584" y="3781911"/>
            <a:ext cx="0" cy="409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1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owchart: Process 7"/>
          <p:cNvSpPr/>
          <p:nvPr/>
        </p:nvSpPr>
        <p:spPr>
          <a:xfrm>
            <a:off x="3098280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5949" y="1027828"/>
            <a:ext cx="17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Title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8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UI Proposal:</a:t>
            </a:r>
            <a:r>
              <a:rPr lang="zh-TW" altLang="en-US" dirty="0"/>
              <a:t> 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34" name="Rectangular Callout 16"/>
          <p:cNvSpPr/>
          <p:nvPr/>
        </p:nvSpPr>
        <p:spPr>
          <a:xfrm>
            <a:off x="6705600" y="2730778"/>
            <a:ext cx="1848354" cy="384963"/>
          </a:xfrm>
          <a:prstGeom prst="wedgeRectCallout">
            <a:avLst>
              <a:gd name="adj1" fmla="val -83276"/>
              <a:gd name="adj2" fmla="val 1069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Update duration</a:t>
            </a:r>
            <a:endParaRPr lang="zh-TW" altLang="en-US" dirty="0"/>
          </a:p>
        </p:txBody>
      </p:sp>
      <p:sp>
        <p:nvSpPr>
          <p:cNvPr id="5" name="Frame 4"/>
          <p:cNvSpPr/>
          <p:nvPr/>
        </p:nvSpPr>
        <p:spPr>
          <a:xfrm>
            <a:off x="5368504" y="3349823"/>
            <a:ext cx="844570" cy="307777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10972" y="1406104"/>
            <a:ext cx="2926080" cy="172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5400" b="1" dirty="0" smtClean="0">
              <a:solidFill>
                <a:srgbClr val="FFFF00"/>
              </a:solidFill>
              <a:latin typeface="Alex Brush" panose="02000400000000000000" pitchFamily="2" charset="0"/>
              <a:ea typeface="Tangerine" panose="02000000000000000000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1" name="TextBox 33"/>
          <p:cNvSpPr txBox="1"/>
          <p:nvPr/>
        </p:nvSpPr>
        <p:spPr>
          <a:xfrm>
            <a:off x="3048000" y="33498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00:05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3106948" y="4876800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Select a title template:</a:t>
            </a:r>
          </a:p>
        </p:txBody>
      </p:sp>
      <p:sp>
        <p:nvSpPr>
          <p:cNvPr id="93" name="矩形 2"/>
          <p:cNvSpPr/>
          <p:nvPr/>
        </p:nvSpPr>
        <p:spPr>
          <a:xfrm>
            <a:off x="3124200" y="521094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/>
              <a:t>CyberLink</a:t>
            </a:r>
            <a:endParaRPr lang="zh-TW" altLang="en-US" sz="1000" dirty="0"/>
          </a:p>
        </p:txBody>
      </p:sp>
      <p:sp>
        <p:nvSpPr>
          <p:cNvPr id="94" name="矩形 28"/>
          <p:cNvSpPr/>
          <p:nvPr/>
        </p:nvSpPr>
        <p:spPr>
          <a:xfrm>
            <a:off x="3918018" y="521094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5" name="矩形 29"/>
          <p:cNvSpPr/>
          <p:nvPr/>
        </p:nvSpPr>
        <p:spPr>
          <a:xfrm>
            <a:off x="4708790" y="521856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96" name="TextBox 33"/>
          <p:cNvSpPr txBox="1"/>
          <p:nvPr/>
        </p:nvSpPr>
        <p:spPr>
          <a:xfrm>
            <a:off x="3254836" y="5666526"/>
            <a:ext cx="215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Intro</a:t>
            </a:r>
          </a:p>
        </p:txBody>
      </p:sp>
      <p:sp>
        <p:nvSpPr>
          <p:cNvPr id="97" name="TextBox 33"/>
          <p:cNvSpPr txBox="1"/>
          <p:nvPr/>
        </p:nvSpPr>
        <p:spPr>
          <a:xfrm>
            <a:off x="4791396" y="5668759"/>
            <a:ext cx="105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 smtClean="0">
                <a:solidFill>
                  <a:schemeClr val="bg1">
                    <a:lumMod val="95000"/>
                  </a:schemeClr>
                </a:solidFill>
              </a:rPr>
              <a:t>Outtro</a:t>
            </a:r>
            <a:endParaRPr lang="en-US" altLang="zh-TW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035504" y="5187361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CyberLink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02526" y="5326790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CyberLink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00" name="矩形 29"/>
          <p:cNvSpPr/>
          <p:nvPr/>
        </p:nvSpPr>
        <p:spPr>
          <a:xfrm>
            <a:off x="5499912" y="5215370"/>
            <a:ext cx="558119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512278" y="5673615"/>
            <a:ext cx="105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Credits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96399" y="5191070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STAFF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86400" y="5326790"/>
            <a:ext cx="723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/>
                </a:solidFill>
              </a:rPr>
              <a:t>Director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86400" y="5433582"/>
            <a:ext cx="723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/>
                </a:solidFill>
              </a:rPr>
              <a:t>Producer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TextBox 34"/>
          <p:cNvSpPr txBox="1"/>
          <p:nvPr/>
        </p:nvSpPr>
        <p:spPr>
          <a:xfrm>
            <a:off x="5462008" y="334982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00:39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3770454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4781" b="-710"/>
          <a:stretch/>
        </p:blipFill>
        <p:spPr bwMode="auto">
          <a:xfrm>
            <a:off x="5303748" y="3774764"/>
            <a:ext cx="734309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33"/>
          <p:cNvSpPr txBox="1"/>
          <p:nvPr/>
        </p:nvSpPr>
        <p:spPr>
          <a:xfrm>
            <a:off x="3941704" y="5668981"/>
            <a:ext cx="67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Default</a:t>
            </a:r>
            <a:endParaRPr lang="en-US" altLang="zh-TW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306952" y="4343400"/>
            <a:ext cx="522000" cy="522000"/>
            <a:chOff x="4278600" y="4495800"/>
            <a:chExt cx="522000" cy="522000"/>
          </a:xfrm>
        </p:grpSpPr>
        <p:sp>
          <p:nvSpPr>
            <p:cNvPr id="111" name="Flowchart: Connector 110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Isosceles Triangle 111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3" name="Straight Connector 112"/>
          <p:cNvCxnSpPr/>
          <p:nvPr/>
        </p:nvCxnSpPr>
        <p:spPr>
          <a:xfrm>
            <a:off x="3581400" y="3781911"/>
            <a:ext cx="0" cy="409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2"/>
          <p:cNvSpPr/>
          <p:nvPr/>
        </p:nvSpPr>
        <p:spPr>
          <a:xfrm>
            <a:off x="3212872" y="3742808"/>
            <a:ext cx="361306" cy="420862"/>
          </a:xfrm>
          <a:prstGeom prst="rect">
            <a:avLst/>
          </a:prstGeom>
          <a:solidFill>
            <a:schemeClr val="tx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FFCC"/>
                </a:solidFill>
              </a:rPr>
              <a:t>T</a:t>
            </a:r>
            <a:endParaRPr lang="zh-TW" altLang="en-US" dirty="0">
              <a:solidFill>
                <a:srgbClr val="00FFCC"/>
              </a:solidFill>
            </a:endParaRPr>
          </a:p>
        </p:txBody>
      </p:sp>
      <p:sp>
        <p:nvSpPr>
          <p:cNvPr id="50" name="Round Same Side Corner Rectangle 49"/>
          <p:cNvSpPr/>
          <p:nvPr/>
        </p:nvSpPr>
        <p:spPr>
          <a:xfrm rot="16200000">
            <a:off x="2941337" y="3898244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Isosceles Triangle 61"/>
          <p:cNvSpPr/>
          <p:nvPr/>
        </p:nvSpPr>
        <p:spPr>
          <a:xfrm flipV="1">
            <a:off x="3487948" y="3652619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3410774" y="3895800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3692504" y="3606101"/>
            <a:ext cx="874818" cy="1565924"/>
          </a:xfrm>
          <a:prstGeom prst="rect">
            <a:avLst/>
          </a:prstGeom>
        </p:spPr>
      </p:pic>
      <p:sp>
        <p:nvSpPr>
          <p:cNvPr id="52" name="Rectangular Callout 16"/>
          <p:cNvSpPr/>
          <p:nvPr/>
        </p:nvSpPr>
        <p:spPr>
          <a:xfrm>
            <a:off x="116457" y="3952892"/>
            <a:ext cx="2895600" cy="1319462"/>
          </a:xfrm>
          <a:prstGeom prst="wedgeRectCallout">
            <a:avLst>
              <a:gd name="adj1" fmla="val 69688"/>
              <a:gd name="adj2" fmla="val -445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Default duration is 5 sec.</a:t>
            </a:r>
          </a:p>
          <a:p>
            <a:pPr algn="ctr"/>
            <a:r>
              <a:rPr lang="en-US" altLang="zh-TW" dirty="0" smtClean="0"/>
              <a:t>User can drag the left/right side to change duration, CPI will move together and show time code</a:t>
            </a:r>
            <a:endParaRPr lang="zh-TW" alt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3425456" y="1905000"/>
            <a:ext cx="2362460" cy="53340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solidFill>
                  <a:srgbClr val="FFFF00"/>
                </a:solidFill>
                <a:latin typeface="Alex Brush" panose="02000400000000000000" pitchFamily="2" charset="0"/>
                <a:ea typeface="Tangerine" panose="02000000000000000000" pitchFamily="2" charset="0"/>
              </a:rPr>
              <a:t>CyberLink</a:t>
            </a:r>
            <a:endParaRPr lang="en-US" altLang="zh-TW" sz="4000" b="1" dirty="0">
              <a:solidFill>
                <a:srgbClr val="FFFF00"/>
              </a:solidFill>
              <a:latin typeface="Alex Brush" panose="02000400000000000000" pitchFamily="2" charset="0"/>
              <a:ea typeface="Tangerine" panose="02000000000000000000" pitchFamily="2" charset="0"/>
            </a:endParaRPr>
          </a:p>
        </p:txBody>
      </p:sp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7368" y1="32584" x2="27368" y2="32584"/>
                        <a14:foregroundMark x1="68421" y1="59551" x2="68421" y2="59551"/>
                        <a14:foregroundMark x1="53684" y1="24719" x2="53684" y2="24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50" y="2296622"/>
            <a:ext cx="302672" cy="28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3371456" y="2384400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93" b="100000" l="0" r="98780">
                        <a14:backgroundMark x1="4268" y1="37126" x2="4268" y2="37126"/>
                        <a14:backgroundMark x1="3659" y1="61078" x2="3659" y2="61078"/>
                        <a14:backgroundMark x1="2439" y1="54491" x2="2439" y2="54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79" y="1764332"/>
            <a:ext cx="300668" cy="30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Rectangular Callout 16"/>
          <p:cNvSpPr/>
          <p:nvPr/>
        </p:nvSpPr>
        <p:spPr>
          <a:xfrm>
            <a:off x="6419662" y="1191750"/>
            <a:ext cx="2267137" cy="384963"/>
          </a:xfrm>
          <a:prstGeom prst="wedgeRectCallout">
            <a:avLst>
              <a:gd name="adj1" fmla="val -73764"/>
              <a:gd name="adj2" fmla="val 1361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Title Designer</a:t>
            </a:r>
            <a:endParaRPr lang="zh-TW" altLang="en-US" dirty="0"/>
          </a:p>
        </p:txBody>
      </p:sp>
      <p:sp>
        <p:nvSpPr>
          <p:cNvPr id="119" name="Rectangular Callout 16"/>
          <p:cNvSpPr/>
          <p:nvPr/>
        </p:nvSpPr>
        <p:spPr>
          <a:xfrm>
            <a:off x="6419662" y="1999437"/>
            <a:ext cx="2267137" cy="384963"/>
          </a:xfrm>
          <a:prstGeom prst="wedgeRectCallout">
            <a:avLst>
              <a:gd name="adj1" fmla="val -99638"/>
              <a:gd name="adj2" fmla="val -50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edit text</a:t>
            </a:r>
            <a:endParaRPr lang="zh-TW" altLang="en-US" dirty="0"/>
          </a:p>
        </p:txBody>
      </p:sp>
      <p:sp>
        <p:nvSpPr>
          <p:cNvPr id="3" name="Flowchart: Connector 2"/>
          <p:cNvSpPr/>
          <p:nvPr/>
        </p:nvSpPr>
        <p:spPr>
          <a:xfrm>
            <a:off x="3302478" y="1790210"/>
            <a:ext cx="234000" cy="235105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Rectangular Callout 16"/>
          <p:cNvSpPr/>
          <p:nvPr/>
        </p:nvSpPr>
        <p:spPr>
          <a:xfrm>
            <a:off x="609600" y="1003644"/>
            <a:ext cx="2267137" cy="600566"/>
          </a:xfrm>
          <a:prstGeom prst="wedgeRectCallout">
            <a:avLst>
              <a:gd name="adj1" fmla="val 66639"/>
              <a:gd name="adj2" fmla="val 9312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remove selected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422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52" grpId="0" animBg="1"/>
      <p:bldP spid="118" grpId="0" animBg="1"/>
      <p:bldP spid="119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owchart: Process 7"/>
          <p:cNvSpPr/>
          <p:nvPr/>
        </p:nvSpPr>
        <p:spPr>
          <a:xfrm>
            <a:off x="3098280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Flowchart: Connector 38"/>
          <p:cNvSpPr/>
          <p:nvPr/>
        </p:nvSpPr>
        <p:spPr>
          <a:xfrm>
            <a:off x="4173748" y="1864883"/>
            <a:ext cx="720000" cy="720000"/>
          </a:xfrm>
          <a:prstGeom prst="flowChartConnector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Isosceles Triangle 39"/>
          <p:cNvSpPr/>
          <p:nvPr/>
        </p:nvSpPr>
        <p:spPr>
          <a:xfrm rot="5400000">
            <a:off x="4387373" y="2064197"/>
            <a:ext cx="394046" cy="340725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8"/>
          <a:stretch/>
        </p:blipFill>
        <p:spPr bwMode="auto">
          <a:xfrm>
            <a:off x="3294820" y="3470077"/>
            <a:ext cx="2622902" cy="49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5949" y="1027828"/>
            <a:ext cx="17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Title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TextBox 33"/>
          <p:cNvSpPr txBox="1"/>
          <p:nvPr/>
        </p:nvSpPr>
        <p:spPr>
          <a:xfrm>
            <a:off x="3048000" y="31974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34"/>
          <p:cNvSpPr txBox="1"/>
          <p:nvPr/>
        </p:nvSpPr>
        <p:spPr>
          <a:xfrm>
            <a:off x="5538208" y="319742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3"/>
          <p:cNvSpPr txBox="1"/>
          <p:nvPr/>
        </p:nvSpPr>
        <p:spPr>
          <a:xfrm>
            <a:off x="3106948" y="4184044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Select a title template:</a:t>
            </a:r>
          </a:p>
        </p:txBody>
      </p:sp>
      <p:sp>
        <p:nvSpPr>
          <p:cNvPr id="3" name="矩形 2"/>
          <p:cNvSpPr/>
          <p:nvPr/>
        </p:nvSpPr>
        <p:spPr>
          <a:xfrm>
            <a:off x="3294820" y="4566533"/>
            <a:ext cx="743780" cy="462667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161858" y="4566533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044136" y="4574153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TextBox 33"/>
          <p:cNvSpPr txBox="1"/>
          <p:nvPr/>
        </p:nvSpPr>
        <p:spPr>
          <a:xfrm>
            <a:off x="3425456" y="5039363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Intro</a:t>
            </a:r>
          </a:p>
        </p:txBody>
      </p:sp>
      <p:sp>
        <p:nvSpPr>
          <p:cNvPr id="50" name="TextBox 33"/>
          <p:cNvSpPr txBox="1"/>
          <p:nvPr/>
        </p:nvSpPr>
        <p:spPr>
          <a:xfrm>
            <a:off x="4053840" y="5024566"/>
            <a:ext cx="105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Watermark</a:t>
            </a:r>
          </a:p>
        </p:txBody>
      </p:sp>
      <p:sp>
        <p:nvSpPr>
          <p:cNvPr id="52" name="TextBox 33"/>
          <p:cNvSpPr txBox="1"/>
          <p:nvPr/>
        </p:nvSpPr>
        <p:spPr>
          <a:xfrm>
            <a:off x="5057734" y="5024344"/>
            <a:ext cx="105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>
                <a:solidFill>
                  <a:schemeClr val="bg1">
                    <a:lumMod val="95000"/>
                  </a:schemeClr>
                </a:solidFill>
              </a:rPr>
              <a:t>Outtro</a:t>
            </a:r>
            <a:endParaRPr lang="en-US" altLang="zh-TW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UI Proposal:</a:t>
            </a:r>
            <a:r>
              <a:rPr lang="zh-TW" altLang="en-US" dirty="0"/>
              <a:t> 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54" name="Flowchart: Connector 27"/>
          <p:cNvSpPr/>
          <p:nvPr/>
        </p:nvSpPr>
        <p:spPr>
          <a:xfrm>
            <a:off x="3504841" y="4635866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07580" y="1016518"/>
            <a:ext cx="2942700" cy="4956686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260" y="3777854"/>
            <a:ext cx="2966719" cy="24784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8"/>
          <a:srcRect r="47428"/>
          <a:stretch/>
        </p:blipFill>
        <p:spPr>
          <a:xfrm>
            <a:off x="3111501" y="2248331"/>
            <a:ext cx="2908299" cy="153294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8"/>
          <a:srcRect l="73087"/>
          <a:stretch/>
        </p:blipFill>
        <p:spPr>
          <a:xfrm>
            <a:off x="4572000" y="2247685"/>
            <a:ext cx="1488841" cy="1532948"/>
          </a:xfrm>
          <a:prstGeom prst="rect">
            <a:avLst/>
          </a:prstGeom>
        </p:spPr>
      </p:pic>
      <p:sp>
        <p:nvSpPr>
          <p:cNvPr id="34" name="Rectangular Callout 16"/>
          <p:cNvSpPr/>
          <p:nvPr/>
        </p:nvSpPr>
        <p:spPr>
          <a:xfrm>
            <a:off x="228600" y="1613794"/>
            <a:ext cx="2447408" cy="1222177"/>
          </a:xfrm>
          <a:prstGeom prst="wedgeRectCallout">
            <a:avLst>
              <a:gd name="adj1" fmla="val 70960"/>
              <a:gd name="adj2" fmla="val 488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Title Designer</a:t>
            </a:r>
          </a:p>
          <a:p>
            <a:pPr algn="ctr"/>
            <a:r>
              <a:rPr lang="en-US" altLang="zh-TW" dirty="0" smtClean="0"/>
              <a:t>(Should be able to change background color)</a:t>
            </a:r>
            <a:endParaRPr lang="zh-TW" altLang="en-US" dirty="0"/>
          </a:p>
        </p:txBody>
      </p:sp>
      <p:sp>
        <p:nvSpPr>
          <p:cNvPr id="36" name="Rectangular Callout 57"/>
          <p:cNvSpPr/>
          <p:nvPr/>
        </p:nvSpPr>
        <p:spPr>
          <a:xfrm>
            <a:off x="6448532" y="3071791"/>
            <a:ext cx="2447408" cy="621587"/>
          </a:xfrm>
          <a:prstGeom prst="wedgeRectCallout">
            <a:avLst>
              <a:gd name="adj1" fmla="val -74534"/>
              <a:gd name="adj2" fmla="val -516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OK to apply texts</a:t>
            </a:r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2020" y1="51381" x2="52020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270" y="3206903"/>
            <a:ext cx="494895" cy="45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ular Callout 16"/>
          <p:cNvSpPr/>
          <p:nvPr/>
        </p:nvSpPr>
        <p:spPr>
          <a:xfrm>
            <a:off x="218536" y="3487431"/>
            <a:ext cx="2447408" cy="729854"/>
          </a:xfrm>
          <a:prstGeom prst="wedgeRoundRectCallout">
            <a:avLst>
              <a:gd name="adj1" fmla="val 69047"/>
              <a:gd name="adj2" fmla="val -447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adjust duration</a:t>
            </a:r>
            <a:br>
              <a:rPr lang="en-US" altLang="zh-TW" dirty="0" smtClean="0"/>
            </a:br>
            <a:r>
              <a:rPr lang="en-US" altLang="zh-TW" dirty="0" smtClean="0"/>
              <a:t>Default is 5 sec</a:t>
            </a:r>
          </a:p>
        </p:txBody>
      </p:sp>
    </p:spTree>
    <p:extLst>
      <p:ext uri="{BB962C8B-B14F-4D97-AF65-F5344CB8AC3E}">
        <p14:creationId xmlns:p14="http://schemas.microsoft.com/office/powerpoint/2010/main" val="379068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owchart: Process 7"/>
          <p:cNvSpPr/>
          <p:nvPr/>
        </p:nvSpPr>
        <p:spPr>
          <a:xfrm>
            <a:off x="3098280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8"/>
          <a:stretch/>
        </p:blipFill>
        <p:spPr bwMode="auto">
          <a:xfrm>
            <a:off x="3294820" y="3470077"/>
            <a:ext cx="2622902" cy="49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5949" y="1027828"/>
            <a:ext cx="17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Title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TextBox 33"/>
          <p:cNvSpPr txBox="1"/>
          <p:nvPr/>
        </p:nvSpPr>
        <p:spPr>
          <a:xfrm>
            <a:off x="3048000" y="31974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34"/>
          <p:cNvSpPr txBox="1"/>
          <p:nvPr/>
        </p:nvSpPr>
        <p:spPr>
          <a:xfrm>
            <a:off x="5538208" y="319742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3"/>
          <p:cNvSpPr txBox="1"/>
          <p:nvPr/>
        </p:nvSpPr>
        <p:spPr>
          <a:xfrm>
            <a:off x="3106948" y="4184044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Select a title template:</a:t>
            </a:r>
          </a:p>
        </p:txBody>
      </p:sp>
      <p:sp>
        <p:nvSpPr>
          <p:cNvPr id="3" name="矩形 2"/>
          <p:cNvSpPr/>
          <p:nvPr/>
        </p:nvSpPr>
        <p:spPr>
          <a:xfrm>
            <a:off x="3294820" y="4566533"/>
            <a:ext cx="743780" cy="462667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4161858" y="4566533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044136" y="4574153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TextBox 33"/>
          <p:cNvSpPr txBox="1"/>
          <p:nvPr/>
        </p:nvSpPr>
        <p:spPr>
          <a:xfrm>
            <a:off x="3425456" y="5039363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Intro</a:t>
            </a:r>
          </a:p>
        </p:txBody>
      </p:sp>
      <p:sp>
        <p:nvSpPr>
          <p:cNvPr id="50" name="TextBox 33"/>
          <p:cNvSpPr txBox="1"/>
          <p:nvPr/>
        </p:nvSpPr>
        <p:spPr>
          <a:xfrm>
            <a:off x="4053840" y="5024566"/>
            <a:ext cx="105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Watermark</a:t>
            </a:r>
          </a:p>
        </p:txBody>
      </p:sp>
      <p:sp>
        <p:nvSpPr>
          <p:cNvPr id="52" name="TextBox 33"/>
          <p:cNvSpPr txBox="1"/>
          <p:nvPr/>
        </p:nvSpPr>
        <p:spPr>
          <a:xfrm>
            <a:off x="5057734" y="5024344"/>
            <a:ext cx="105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err="1" smtClean="0">
                <a:solidFill>
                  <a:schemeClr val="bg1">
                    <a:lumMod val="95000"/>
                  </a:schemeClr>
                </a:solidFill>
              </a:rPr>
              <a:t>Outtro</a:t>
            </a:r>
            <a:endParaRPr lang="en-US" altLang="zh-TW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UI Proposal:</a:t>
            </a:r>
            <a:r>
              <a:rPr lang="zh-TW" altLang="en-US" dirty="0"/>
              <a:t> 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54" name="Flowchart: Connector 27"/>
          <p:cNvSpPr/>
          <p:nvPr/>
        </p:nvSpPr>
        <p:spPr>
          <a:xfrm>
            <a:off x="3504841" y="4635866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07580" y="3276600"/>
            <a:ext cx="2942700" cy="269660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09" y="3288694"/>
            <a:ext cx="2931544" cy="111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36" y="4402293"/>
            <a:ext cx="2939516" cy="148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425456" y="1905000"/>
            <a:ext cx="2362460" cy="53340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 smtClean="0">
                <a:solidFill>
                  <a:srgbClr val="FFFF00"/>
                </a:solidFill>
                <a:latin typeface="Alex Brush" panose="02000400000000000000" pitchFamily="2" charset="0"/>
                <a:ea typeface="Tangerine" panose="02000000000000000000" pitchFamily="2" charset="0"/>
              </a:rPr>
              <a:t>CyberLink</a:t>
            </a:r>
            <a:endParaRPr lang="en-US" altLang="zh-TW" sz="4000" b="1" dirty="0">
              <a:solidFill>
                <a:srgbClr val="FFFF00"/>
              </a:solidFill>
              <a:latin typeface="Alex Brush" panose="02000400000000000000" pitchFamily="2" charset="0"/>
              <a:ea typeface="Tangerine" panose="02000000000000000000" pitchFamily="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7368" y1="32584" x2="27368" y2="32584"/>
                        <a14:foregroundMark x1="68421" y1="59551" x2="68421" y2="59551"/>
                        <a14:foregroundMark x1="53684" y1="24719" x2="53684" y2="24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498" y="2296622"/>
            <a:ext cx="302672" cy="28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76489" y="1846052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Rectangle 36"/>
          <p:cNvSpPr/>
          <p:nvPr/>
        </p:nvSpPr>
        <p:spPr>
          <a:xfrm>
            <a:off x="3371456" y="2384400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Rectangle 37"/>
          <p:cNvSpPr/>
          <p:nvPr/>
        </p:nvSpPr>
        <p:spPr>
          <a:xfrm>
            <a:off x="5721834" y="1851000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Rectangular Callout 16"/>
          <p:cNvSpPr/>
          <p:nvPr/>
        </p:nvSpPr>
        <p:spPr>
          <a:xfrm>
            <a:off x="457200" y="4178292"/>
            <a:ext cx="2447408" cy="1222177"/>
          </a:xfrm>
          <a:prstGeom prst="wedgeRectCallout">
            <a:avLst>
              <a:gd name="adj1" fmla="val 61796"/>
              <a:gd name="adj2" fmla="val -606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Title Designer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controls are the same as PDR</a:t>
            </a:r>
          </a:p>
        </p:txBody>
      </p:sp>
    </p:spTree>
    <p:extLst>
      <p:ext uri="{BB962C8B-B14F-4D97-AF65-F5344CB8AC3E}">
        <p14:creationId xmlns:p14="http://schemas.microsoft.com/office/powerpoint/2010/main" val="24143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owchart: Process 7"/>
          <p:cNvSpPr/>
          <p:nvPr/>
        </p:nvSpPr>
        <p:spPr>
          <a:xfrm>
            <a:off x="3098280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5949" y="1027828"/>
            <a:ext cx="1710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Title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8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UI Proposal:</a:t>
            </a:r>
            <a:r>
              <a:rPr lang="zh-TW" altLang="en-US" dirty="0"/>
              <a:t> 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1" name="TextBox 33"/>
          <p:cNvSpPr txBox="1"/>
          <p:nvPr/>
        </p:nvSpPr>
        <p:spPr>
          <a:xfrm>
            <a:off x="3048000" y="334982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00:05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3106948" y="4876800"/>
            <a:ext cx="2150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Select a title template:</a:t>
            </a:r>
          </a:p>
        </p:txBody>
      </p:sp>
      <p:sp>
        <p:nvSpPr>
          <p:cNvPr id="93" name="矩形 2"/>
          <p:cNvSpPr/>
          <p:nvPr/>
        </p:nvSpPr>
        <p:spPr>
          <a:xfrm>
            <a:off x="3124200" y="521094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/>
              <a:t>CyberLink</a:t>
            </a:r>
            <a:endParaRPr lang="zh-TW" altLang="en-US" sz="1000" dirty="0"/>
          </a:p>
        </p:txBody>
      </p:sp>
      <p:sp>
        <p:nvSpPr>
          <p:cNvPr id="94" name="矩形 28"/>
          <p:cNvSpPr/>
          <p:nvPr/>
        </p:nvSpPr>
        <p:spPr>
          <a:xfrm>
            <a:off x="3918018" y="521094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5" name="矩形 29"/>
          <p:cNvSpPr/>
          <p:nvPr/>
        </p:nvSpPr>
        <p:spPr>
          <a:xfrm>
            <a:off x="4708790" y="5218568"/>
            <a:ext cx="743780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96" name="TextBox 33"/>
          <p:cNvSpPr txBox="1"/>
          <p:nvPr/>
        </p:nvSpPr>
        <p:spPr>
          <a:xfrm>
            <a:off x="3254836" y="5666526"/>
            <a:ext cx="215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Intro</a:t>
            </a:r>
          </a:p>
        </p:txBody>
      </p:sp>
      <p:sp>
        <p:nvSpPr>
          <p:cNvPr id="97" name="TextBox 33"/>
          <p:cNvSpPr txBox="1"/>
          <p:nvPr/>
        </p:nvSpPr>
        <p:spPr>
          <a:xfrm>
            <a:off x="4791396" y="5668759"/>
            <a:ext cx="105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 smtClean="0">
                <a:solidFill>
                  <a:schemeClr val="bg1">
                    <a:lumMod val="95000"/>
                  </a:schemeClr>
                </a:solidFill>
              </a:rPr>
              <a:t>Outtro</a:t>
            </a:r>
            <a:endParaRPr lang="en-US" altLang="zh-TW" sz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035504" y="5187361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CyberLink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802526" y="5326790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CyberLink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00" name="矩形 29"/>
          <p:cNvSpPr/>
          <p:nvPr/>
        </p:nvSpPr>
        <p:spPr>
          <a:xfrm>
            <a:off x="5499912" y="5215370"/>
            <a:ext cx="558119" cy="46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512278" y="5673615"/>
            <a:ext cx="1051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Credits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96399" y="5191070"/>
            <a:ext cx="723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/>
                </a:solidFill>
              </a:rPr>
              <a:t>STAFF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86400" y="5326790"/>
            <a:ext cx="723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/>
                </a:solidFill>
              </a:rPr>
              <a:t>Director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86400" y="5433582"/>
            <a:ext cx="723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 smtClean="0">
                <a:solidFill>
                  <a:schemeClr val="bg1"/>
                </a:solidFill>
              </a:rPr>
              <a:t>Producer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TextBox 34"/>
          <p:cNvSpPr txBox="1"/>
          <p:nvPr/>
        </p:nvSpPr>
        <p:spPr>
          <a:xfrm>
            <a:off x="5462008" y="334982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00:39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3770454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4781" b="-710"/>
          <a:stretch/>
        </p:blipFill>
        <p:spPr bwMode="auto">
          <a:xfrm>
            <a:off x="5303748" y="3774764"/>
            <a:ext cx="734309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33"/>
          <p:cNvSpPr txBox="1"/>
          <p:nvPr/>
        </p:nvSpPr>
        <p:spPr>
          <a:xfrm>
            <a:off x="3941704" y="5668981"/>
            <a:ext cx="67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Default</a:t>
            </a:r>
            <a:endParaRPr lang="en-US" altLang="zh-TW" sz="1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306952" y="4343400"/>
            <a:ext cx="522000" cy="522000"/>
            <a:chOff x="4278600" y="4495800"/>
            <a:chExt cx="522000" cy="522000"/>
          </a:xfrm>
        </p:grpSpPr>
        <p:sp>
          <p:nvSpPr>
            <p:cNvPr id="111" name="Flowchart: Connector 110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Isosceles Triangle 111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3" name="Straight Connector 112"/>
          <p:cNvCxnSpPr/>
          <p:nvPr/>
        </p:nvCxnSpPr>
        <p:spPr>
          <a:xfrm>
            <a:off x="3868948" y="3773285"/>
            <a:ext cx="0" cy="409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矩形 2"/>
          <p:cNvSpPr/>
          <p:nvPr/>
        </p:nvSpPr>
        <p:spPr>
          <a:xfrm>
            <a:off x="3212872" y="3742808"/>
            <a:ext cx="361306" cy="420862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3">
                    <a:lumMod val="75000"/>
                  </a:schemeClr>
                </a:solidFill>
              </a:rPr>
              <a:t>T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4" name="矩形 2"/>
          <p:cNvSpPr/>
          <p:nvPr/>
        </p:nvSpPr>
        <p:spPr>
          <a:xfrm>
            <a:off x="3868948" y="3756938"/>
            <a:ext cx="361306" cy="42086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FFCC"/>
                </a:solidFill>
              </a:rPr>
              <a:t>T</a:t>
            </a:r>
            <a:endParaRPr lang="zh-TW" altLang="en-US" dirty="0">
              <a:solidFill>
                <a:srgbClr val="00FFCC"/>
              </a:solidFill>
            </a:endParaRPr>
          </a:p>
        </p:txBody>
      </p:sp>
      <p:sp>
        <p:nvSpPr>
          <p:cNvPr id="45" name="Round Same Side Corner Rectangle 44"/>
          <p:cNvSpPr/>
          <p:nvPr/>
        </p:nvSpPr>
        <p:spPr>
          <a:xfrm rot="16200000">
            <a:off x="3590322" y="3912374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Round Same Side Corner Rectangle 46"/>
          <p:cNvSpPr/>
          <p:nvPr/>
        </p:nvSpPr>
        <p:spPr>
          <a:xfrm rot="5400000">
            <a:off x="4063504" y="3909930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Isosceles Triangle 47"/>
          <p:cNvSpPr/>
          <p:nvPr/>
        </p:nvSpPr>
        <p:spPr>
          <a:xfrm flipV="1">
            <a:off x="3771360" y="3615904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Rectangular Callout 16"/>
          <p:cNvSpPr/>
          <p:nvPr/>
        </p:nvSpPr>
        <p:spPr>
          <a:xfrm>
            <a:off x="228600" y="4724176"/>
            <a:ext cx="3119136" cy="494392"/>
          </a:xfrm>
          <a:prstGeom prst="wedgeRectCallout">
            <a:avLst>
              <a:gd name="adj1" fmla="val 67304"/>
              <a:gd name="adj2" fmla="val 642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 can add multiple titles </a:t>
            </a:r>
            <a:endParaRPr lang="zh-TW" alt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3894826" y="5198852"/>
            <a:ext cx="1448355" cy="1651366"/>
            <a:chOff x="3127076" y="4561542"/>
            <a:chExt cx="1448355" cy="1651366"/>
          </a:xfrm>
        </p:grpSpPr>
        <p:sp>
          <p:nvSpPr>
            <p:cNvPr id="54" name="矩形 2"/>
            <p:cNvSpPr/>
            <p:nvPr/>
          </p:nvSpPr>
          <p:spPr>
            <a:xfrm>
              <a:off x="3127076" y="4561542"/>
              <a:ext cx="743780" cy="462667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00" dirty="0"/>
            </a:p>
          </p:txBody>
        </p:sp>
        <p:pic>
          <p:nvPicPr>
            <p:cNvPr id="55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47322">
              <a:off x="3700613" y="4646984"/>
              <a:ext cx="874818" cy="1565924"/>
            </a:xfrm>
            <a:prstGeom prst="rect">
              <a:avLst/>
            </a:prstGeom>
          </p:spPr>
        </p:pic>
        <p:sp>
          <p:nvSpPr>
            <p:cNvPr id="56" name="Flowchart: Connector 27"/>
            <p:cNvSpPr/>
            <p:nvPr/>
          </p:nvSpPr>
          <p:spPr>
            <a:xfrm>
              <a:off x="3350611" y="4627167"/>
              <a:ext cx="324000" cy="324000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+</a:t>
              </a:r>
              <a:endParaRPr lang="zh-TW" altLang="en-US" dirty="0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3771360" y="1905000"/>
            <a:ext cx="1690648" cy="53340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>
                <a:solidFill>
                  <a:schemeClr val="bg1"/>
                </a:solidFill>
                <a:latin typeface="+mj-lt"/>
                <a:ea typeface="Tangerine" panose="02000000000000000000" pitchFamily="2" charset="0"/>
              </a:rPr>
              <a:t>CyberLink</a:t>
            </a:r>
            <a:endParaRPr lang="en-US" altLang="zh-TW" sz="2800" dirty="0">
              <a:solidFill>
                <a:schemeClr val="bg1"/>
              </a:solidFill>
              <a:latin typeface="+mj-lt"/>
              <a:ea typeface="Tangerine" panose="02000000000000000000" pitchFamily="2" charset="0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7368" y1="32584" x2="27368" y2="32584"/>
                        <a14:foregroundMark x1="68421" y1="59551" x2="68421" y2="59551"/>
                        <a14:foregroundMark x1="53684" y1="24719" x2="53684" y2="24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71" y="2296622"/>
            <a:ext cx="302672" cy="28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3702000" y="1846052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Rectangle 59"/>
          <p:cNvSpPr/>
          <p:nvPr/>
        </p:nvSpPr>
        <p:spPr>
          <a:xfrm>
            <a:off x="3696967" y="2384400"/>
            <a:ext cx="108000" cy="1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593" b="100000" l="0" r="98780">
                        <a14:backgroundMark x1="4268" y1="37126" x2="4268" y2="37126"/>
                        <a14:backgroundMark x1="3659" y1="61078" x2="3659" y2="61078"/>
                        <a14:backgroundMark x1="2439" y1="54491" x2="2439" y2="54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64332"/>
            <a:ext cx="300668" cy="30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Flowchart: Connector 49"/>
          <p:cNvSpPr/>
          <p:nvPr/>
        </p:nvSpPr>
        <p:spPr>
          <a:xfrm>
            <a:off x="3652200" y="1772958"/>
            <a:ext cx="234000" cy="235105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7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UI Proposal:</a:t>
            </a:r>
            <a:r>
              <a:rPr lang="zh-TW" altLang="en-US" dirty="0"/>
              <a:t> </a:t>
            </a:r>
            <a:r>
              <a:rPr lang="en-US" altLang="zh-TW" dirty="0" smtClean="0"/>
              <a:t>Audio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Audio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56"/>
          <p:cNvSpPr txBox="1"/>
          <p:nvPr/>
        </p:nvSpPr>
        <p:spPr>
          <a:xfrm>
            <a:off x="3276600" y="1565132"/>
            <a:ext cx="249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</a:rPr>
              <a:t>Original audio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6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56"/>
          <p:cNvSpPr txBox="1"/>
          <p:nvPr/>
        </p:nvSpPr>
        <p:spPr>
          <a:xfrm>
            <a:off x="3276600" y="2144929"/>
            <a:ext cx="249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</a:rPr>
              <a:t>Background  music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790" y="1617319"/>
            <a:ext cx="794048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ular Callout 57"/>
          <p:cNvSpPr/>
          <p:nvPr/>
        </p:nvSpPr>
        <p:spPr>
          <a:xfrm>
            <a:off x="6383324" y="1692619"/>
            <a:ext cx="2447408" cy="621587"/>
          </a:xfrm>
          <a:prstGeom prst="wedgeRectCallout">
            <a:avLst>
              <a:gd name="adj1" fmla="val -74534"/>
              <a:gd name="adj2" fmla="val -516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Default is On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837604" y="2586308"/>
            <a:ext cx="221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Song name.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Straight Connector 42"/>
          <p:cNvCxnSpPr/>
          <p:nvPr/>
        </p:nvCxnSpPr>
        <p:spPr>
          <a:xfrm>
            <a:off x="3810000" y="3505200"/>
            <a:ext cx="16002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56"/>
          <p:cNvSpPr txBox="1"/>
          <p:nvPr/>
        </p:nvSpPr>
        <p:spPr>
          <a:xfrm>
            <a:off x="3276600" y="2971800"/>
            <a:ext cx="249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</a:rPr>
              <a:t>Audio Mixing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1" name="Picture 5" descr="https://image.freepik.com/free-icon/film-strip-symbol_318-9359.jp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6615" y="3246050"/>
            <a:ext cx="398821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downloadicons.net/sites/default/files/music-icon-61648.png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84" y="3905399"/>
            <a:ext cx="310793" cy="3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56"/>
          <p:cNvSpPr txBox="1"/>
          <p:nvPr/>
        </p:nvSpPr>
        <p:spPr>
          <a:xfrm>
            <a:off x="3276601" y="4554380"/>
            <a:ext cx="14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</a:rPr>
              <a:t>Fade in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TextBox 56"/>
          <p:cNvSpPr txBox="1"/>
          <p:nvPr/>
        </p:nvSpPr>
        <p:spPr>
          <a:xfrm>
            <a:off x="3276601" y="4995446"/>
            <a:ext cx="14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</a:rPr>
              <a:t>Fade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51861" y="3351311"/>
            <a:ext cx="61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85000"/>
                  </a:schemeClr>
                </a:solidFill>
              </a:rPr>
              <a:t>100</a:t>
            </a:r>
            <a:endParaRPr lang="zh-TW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475203" y="3898413"/>
            <a:ext cx="61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85000"/>
                  </a:schemeClr>
                </a:solidFill>
              </a:rPr>
              <a:t>200</a:t>
            </a:r>
            <a:endParaRPr lang="zh-TW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Rectangular Callout 57"/>
          <p:cNvSpPr/>
          <p:nvPr/>
        </p:nvSpPr>
        <p:spPr>
          <a:xfrm>
            <a:off x="6477000" y="4894891"/>
            <a:ext cx="2447408" cy="621587"/>
          </a:xfrm>
          <a:prstGeom prst="wedgeRectCallout">
            <a:avLst>
              <a:gd name="adj1" fmla="val -71236"/>
              <a:gd name="adj2" fmla="val -443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Default is Off</a:t>
            </a:r>
            <a:endParaRPr lang="zh-TW" altLang="en-US" dirty="0"/>
          </a:p>
        </p:txBody>
      </p:sp>
      <p:sp>
        <p:nvSpPr>
          <p:cNvPr id="51" name="Rectangular Callout 57"/>
          <p:cNvSpPr/>
          <p:nvPr/>
        </p:nvSpPr>
        <p:spPr>
          <a:xfrm>
            <a:off x="6375704" y="992643"/>
            <a:ext cx="2447408" cy="621587"/>
          </a:xfrm>
          <a:prstGeom prst="wedgeRectCallout">
            <a:avLst>
              <a:gd name="adj1" fmla="val -68618"/>
              <a:gd name="adj2" fmla="val -1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OK to apply settings and back to Edit</a:t>
            </a:r>
            <a:endParaRPr lang="zh-TW" alt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23898" y="4419600"/>
            <a:ext cx="26962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25722" y="2997809"/>
            <a:ext cx="26962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78" y="4598431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4" y="2187948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78" y="5039497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ular Callout 57"/>
          <p:cNvSpPr/>
          <p:nvPr/>
        </p:nvSpPr>
        <p:spPr>
          <a:xfrm>
            <a:off x="381000" y="3619500"/>
            <a:ext cx="2447408" cy="621587"/>
          </a:xfrm>
          <a:prstGeom prst="wedgeRectCallout">
            <a:avLst>
              <a:gd name="adj1" fmla="val 67285"/>
              <a:gd name="adj2" fmla="val -540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From 0~200%, default is 100%</a:t>
            </a:r>
            <a:endParaRPr lang="zh-TW" altLang="en-US" dirty="0"/>
          </a:p>
        </p:txBody>
      </p:sp>
      <p:sp>
        <p:nvSpPr>
          <p:cNvPr id="50" name="Rectangular Callout 49"/>
          <p:cNvSpPr/>
          <p:nvPr/>
        </p:nvSpPr>
        <p:spPr>
          <a:xfrm>
            <a:off x="6452558" y="2543772"/>
            <a:ext cx="2516038" cy="809027"/>
          </a:xfrm>
          <a:prstGeom prst="wedgeRectCallout">
            <a:avLst>
              <a:gd name="adj1" fmla="val -78433"/>
              <a:gd name="adj2" fmla="val -5585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Default is Off, enable to browse </a:t>
            </a:r>
            <a:r>
              <a:rPr lang="en-US" altLang="zh-TW" dirty="0" smtClean="0"/>
              <a:t>music by our file picker</a:t>
            </a:r>
            <a:endParaRPr lang="zh-TW" altLang="en-US" dirty="0"/>
          </a:p>
        </p:txBody>
      </p:sp>
      <p:cxnSp>
        <p:nvCxnSpPr>
          <p:cNvPr id="33" name="Straight Connector 42"/>
          <p:cNvCxnSpPr/>
          <p:nvPr/>
        </p:nvCxnSpPr>
        <p:spPr>
          <a:xfrm>
            <a:off x="3810000" y="4051196"/>
            <a:ext cx="1600200" cy="0"/>
          </a:xfrm>
          <a:prstGeom prst="line">
            <a:avLst/>
          </a:prstGeom>
          <a:ln w="57150">
            <a:solidFill>
              <a:srgbClr val="00B0F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Flowchart: Connector 46"/>
          <p:cNvSpPr/>
          <p:nvPr/>
        </p:nvSpPr>
        <p:spPr>
          <a:xfrm>
            <a:off x="5181600" y="3898795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Straight Connector 42"/>
          <p:cNvCxnSpPr/>
          <p:nvPr/>
        </p:nvCxnSpPr>
        <p:spPr>
          <a:xfrm>
            <a:off x="3810000" y="3505200"/>
            <a:ext cx="684000" cy="0"/>
          </a:xfrm>
          <a:prstGeom prst="line">
            <a:avLst/>
          </a:prstGeom>
          <a:ln w="57150">
            <a:solidFill>
              <a:srgbClr val="00B0F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Flowchart: Connector 46"/>
          <p:cNvSpPr/>
          <p:nvPr/>
        </p:nvSpPr>
        <p:spPr>
          <a:xfrm>
            <a:off x="4448100" y="3352799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8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9" grpId="0" animBg="1"/>
      <p:bldP spid="51" grpId="0" animBg="1"/>
      <p:bldP spid="46" grpId="0" animBg="1"/>
      <p:bldP spid="50" grpId="0" animBg="1"/>
      <p:bldP spid="47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90600"/>
            <a:ext cx="2957513" cy="52578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8" y="990600"/>
            <a:ext cx="2957512" cy="5257800"/>
          </a:xfrm>
        </p:spPr>
      </p:pic>
      <p:sp>
        <p:nvSpPr>
          <p:cNvPr id="7" name="Rectangle 6"/>
          <p:cNvSpPr/>
          <p:nvPr/>
        </p:nvSpPr>
        <p:spPr>
          <a:xfrm>
            <a:off x="1829385" y="1066800"/>
            <a:ext cx="1004303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Import video</a:t>
            </a:r>
            <a:endParaRPr lang="zh-TW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3234154" y="1872517"/>
            <a:ext cx="874818" cy="1565924"/>
          </a:xfrm>
          <a:prstGeom prst="rect">
            <a:avLst/>
          </a:prstGeom>
        </p:spPr>
      </p:pic>
      <p:sp>
        <p:nvSpPr>
          <p:cNvPr id="34" name="Rectangular Callout 57"/>
          <p:cNvSpPr/>
          <p:nvPr/>
        </p:nvSpPr>
        <p:spPr>
          <a:xfrm>
            <a:off x="3009738" y="152400"/>
            <a:ext cx="2410994" cy="685800"/>
          </a:xfrm>
          <a:prstGeom prst="wedgeRectCallout">
            <a:avLst>
              <a:gd name="adj1" fmla="val -45371"/>
              <a:gd name="adj2" fmla="val 2286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enter folder</a:t>
            </a:r>
            <a:endParaRPr lang="zh-TW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76400" y="103490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/>
                </a:solidFill>
              </a:rPr>
              <a:t>Background Music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ular Callout 57"/>
          <p:cNvSpPr/>
          <p:nvPr/>
        </p:nvSpPr>
        <p:spPr>
          <a:xfrm>
            <a:off x="6522243" y="186070"/>
            <a:ext cx="2410994" cy="685800"/>
          </a:xfrm>
          <a:prstGeom prst="wedgeRectCallout">
            <a:avLst>
              <a:gd name="adj1" fmla="val 2507"/>
              <a:gd name="adj2" fmla="val 9254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Sorting options (only in the folder)</a:t>
            </a:r>
            <a:endParaRPr lang="zh-TW" altLang="en-US" dirty="0"/>
          </a:p>
        </p:txBody>
      </p:sp>
      <p:pic>
        <p:nvPicPr>
          <p:cNvPr id="1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7825142" y="972199"/>
            <a:ext cx="874818" cy="15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 smtClean="0"/>
              <a:t>Versioning</a:t>
            </a:r>
            <a:endParaRPr lang="zh-TW" altLang="en-US" sz="2400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395536" y="1556793"/>
            <a:ext cx="4040188" cy="1872208"/>
          </a:xfrm>
        </p:spPr>
        <p:txBody>
          <a:bodyPr/>
          <a:lstStyle/>
          <a:p>
            <a:r>
              <a:rPr lang="en-US" altLang="zh-TW" dirty="0" smtClean="0"/>
              <a:t>Free version with IAP</a:t>
            </a:r>
          </a:p>
          <a:p>
            <a:pPr lvl="1"/>
            <a:endParaRPr lang="zh-TW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sz="2400" dirty="0" smtClean="0"/>
              <a:t>Limitation of Free version</a:t>
            </a:r>
            <a:endParaRPr lang="zh-TW" altLang="en-US" sz="240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Lock Full HD output</a:t>
            </a:r>
          </a:p>
          <a:p>
            <a:pPr lvl="1"/>
            <a:r>
              <a:rPr lang="en-US" altLang="zh-TW" sz="1800" dirty="0"/>
              <a:t>With rewarded ad to unlock </a:t>
            </a:r>
          </a:p>
          <a:p>
            <a:r>
              <a:rPr lang="en-US" altLang="zh-TW" sz="2000" dirty="0"/>
              <a:t>Has watermark on video</a:t>
            </a:r>
          </a:p>
          <a:p>
            <a:pPr lvl="1"/>
            <a:r>
              <a:rPr lang="en-US" altLang="zh-TW" sz="1800" dirty="0"/>
              <a:t>With rewarded ad </a:t>
            </a:r>
            <a:r>
              <a:rPr lang="en-US" altLang="zh-TW" sz="1800" dirty="0" smtClean="0"/>
              <a:t>to unlock</a:t>
            </a:r>
          </a:p>
          <a:p>
            <a:r>
              <a:rPr lang="en-US" altLang="zh-TW" sz="2000" dirty="0" smtClean="0"/>
              <a:t>Add ads after 0.5M downloads</a:t>
            </a:r>
            <a:endParaRPr lang="en-US" altLang="zh-TW" sz="20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ActionDirector</a:t>
            </a:r>
            <a:r>
              <a:rPr lang="en-US" altLang="zh-TW" dirty="0" smtClean="0"/>
              <a:t> Android</a:t>
            </a:r>
            <a:endParaRPr lang="zh-TW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9"/>
          <p:cNvSpPr txBox="1">
            <a:spLocks/>
          </p:cNvSpPr>
          <p:nvPr/>
        </p:nvSpPr>
        <p:spPr>
          <a:xfrm>
            <a:off x="381000" y="3581400"/>
            <a:ext cx="4040188" cy="5040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Clr>
                <a:srgbClr val="C00000"/>
              </a:buClr>
              <a:buSzPct val="60000"/>
              <a:buFont typeface="Wingdings" pitchFamily="2" charset="2"/>
              <a:buNone/>
              <a:defRPr sz="2800" b="1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200"/>
              </a:spcBef>
              <a:buClr>
                <a:srgbClr val="375BB0"/>
              </a:buClr>
              <a:buSzPct val="60000"/>
              <a:buFont typeface="Wingdings" pitchFamily="2" charset="2"/>
              <a:buNone/>
              <a:defRPr sz="2000" b="1" kern="1200">
                <a:solidFill>
                  <a:srgbClr val="25406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IAP Product</a:t>
            </a:r>
            <a:endParaRPr lang="zh-TW" altLang="en-US" sz="2400" dirty="0"/>
          </a:p>
        </p:txBody>
      </p:sp>
      <p:sp>
        <p:nvSpPr>
          <p:cNvPr id="14" name="Content Placeholder 10"/>
          <p:cNvSpPr txBox="1">
            <a:spLocks/>
          </p:cNvSpPr>
          <p:nvPr/>
        </p:nvSpPr>
        <p:spPr>
          <a:xfrm>
            <a:off x="381000" y="4191000"/>
            <a:ext cx="4040188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1200"/>
              </a:spcBef>
              <a:buClr>
                <a:srgbClr val="C00000"/>
              </a:buClr>
              <a:buSzPct val="60000"/>
              <a:buFont typeface="Wingdings" pitchFamily="2" charset="2"/>
              <a:buChar char="u"/>
              <a:defRPr sz="24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561975" indent="-214313" algn="l" defTabSz="914400" rtl="0" eaLnBrk="1" latinLnBrk="0" hangingPunct="1">
              <a:spcBef>
                <a:spcPts val="200"/>
              </a:spcBef>
              <a:buClr>
                <a:srgbClr val="375BB0"/>
              </a:buClr>
              <a:buSzPct val="60000"/>
              <a:buFont typeface="Wingdings" pitchFamily="2" charset="2"/>
              <a:buChar char="n"/>
              <a:defRPr sz="2000" kern="1200">
                <a:solidFill>
                  <a:srgbClr val="254061"/>
                </a:solidFill>
                <a:latin typeface="+mj-lt"/>
                <a:ea typeface="+mn-ea"/>
                <a:cs typeface="+mn-cs"/>
              </a:defRPr>
            </a:lvl2pPr>
            <a:lvl3pPr marL="914400" indent="-231775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l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12863" indent="-282575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6225" indent="-23336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/>
              <a:t>Upgrade to full version</a:t>
            </a:r>
          </a:p>
          <a:p>
            <a:pPr lvl="1"/>
            <a:r>
              <a:rPr lang="en-US" altLang="zh-TW" sz="1800" dirty="0" smtClean="0"/>
              <a:t>Remove watermark</a:t>
            </a:r>
          </a:p>
          <a:p>
            <a:pPr lvl="1"/>
            <a:r>
              <a:rPr lang="en-US" altLang="zh-TW" sz="1800" dirty="0" smtClean="0"/>
              <a:t>Remove ads</a:t>
            </a:r>
          </a:p>
          <a:p>
            <a:pPr lvl="1"/>
            <a:r>
              <a:rPr lang="en-US" altLang="zh-TW" sz="1800" dirty="0" smtClean="0"/>
              <a:t>Unlock </a:t>
            </a:r>
            <a:r>
              <a:rPr lang="en-US" altLang="zh-TW" sz="1800" dirty="0" err="1" smtClean="0"/>
              <a:t>FullHD</a:t>
            </a:r>
            <a:r>
              <a:rPr lang="en-US" altLang="zh-TW" sz="1800" dirty="0" smtClean="0"/>
              <a:t> output (HW dependent)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67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Import video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6099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46" y="1025143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05200" y="1036772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err="1">
                <a:solidFill>
                  <a:schemeClr val="bg1"/>
                </a:solidFill>
              </a:rPr>
              <a:t>Alesso</a:t>
            </a:r>
            <a:r>
              <a:rPr lang="en-US" altLang="zh-TW" sz="1600" dirty="0">
                <a:solidFill>
                  <a:schemeClr val="bg1"/>
                </a:solidFill>
              </a:rPr>
              <a:t> - Forever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r="44757"/>
          <a:stretch/>
        </p:blipFill>
        <p:spPr bwMode="auto">
          <a:xfrm>
            <a:off x="3093438" y="1447800"/>
            <a:ext cx="292878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1" r="3933"/>
          <a:stretch/>
        </p:blipFill>
        <p:spPr bwMode="auto">
          <a:xfrm>
            <a:off x="5610501" y="1447800"/>
            <a:ext cx="409299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61538" r="44757"/>
          <a:stretch/>
        </p:blipFill>
        <p:spPr bwMode="auto">
          <a:xfrm>
            <a:off x="3102064" y="2971800"/>
            <a:ext cx="292878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1" t="61538" r="3933"/>
          <a:stretch/>
        </p:blipFill>
        <p:spPr bwMode="auto">
          <a:xfrm>
            <a:off x="5647426" y="2971800"/>
            <a:ext cx="40067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ular Callout 57"/>
          <p:cNvSpPr/>
          <p:nvPr/>
        </p:nvSpPr>
        <p:spPr>
          <a:xfrm>
            <a:off x="313426" y="2469815"/>
            <a:ext cx="2410994" cy="685800"/>
          </a:xfrm>
          <a:prstGeom prst="wedgeRectCallout">
            <a:avLst>
              <a:gd name="adj1" fmla="val 64880"/>
              <a:gd name="adj2" fmla="val -287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Select to preview, trim and add</a:t>
            </a:r>
            <a:endParaRPr lang="zh-TW" altLang="en-US" dirty="0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1106683"/>
            <a:ext cx="298352" cy="2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5656052" y="1447800"/>
            <a:ext cx="8626" cy="19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93438" y="2121678"/>
            <a:ext cx="2937409" cy="90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04713" y="2792453"/>
            <a:ext cx="21960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nip Single Corner Rectangle 10"/>
          <p:cNvSpPr/>
          <p:nvPr/>
        </p:nvSpPr>
        <p:spPr>
          <a:xfrm rot="5400000">
            <a:off x="5313066" y="2740735"/>
            <a:ext cx="251999" cy="57730"/>
          </a:xfrm>
          <a:custGeom>
            <a:avLst/>
            <a:gdLst>
              <a:gd name="connsiteX0" fmla="*/ 0 w 478394"/>
              <a:gd name="connsiteY0" fmla="*/ 0 h 350539"/>
              <a:gd name="connsiteX1" fmla="*/ 303125 w 478394"/>
              <a:gd name="connsiteY1" fmla="*/ 0 h 350539"/>
              <a:gd name="connsiteX2" fmla="*/ 478394 w 478394"/>
              <a:gd name="connsiteY2" fmla="*/ 175270 h 350539"/>
              <a:gd name="connsiteX3" fmla="*/ 478394 w 478394"/>
              <a:gd name="connsiteY3" fmla="*/ 350539 h 350539"/>
              <a:gd name="connsiteX4" fmla="*/ 0 w 478394"/>
              <a:gd name="connsiteY4" fmla="*/ 350539 h 350539"/>
              <a:gd name="connsiteX5" fmla="*/ 0 w 478394"/>
              <a:gd name="connsiteY5" fmla="*/ 0 h 350539"/>
              <a:gd name="connsiteX0" fmla="*/ 0 w 478397"/>
              <a:gd name="connsiteY0" fmla="*/ 0 h 350539"/>
              <a:gd name="connsiteX1" fmla="*/ 303125 w 478397"/>
              <a:gd name="connsiteY1" fmla="*/ 0 h 350539"/>
              <a:gd name="connsiteX2" fmla="*/ 478397 w 478397"/>
              <a:gd name="connsiteY2" fmla="*/ 321919 h 350539"/>
              <a:gd name="connsiteX3" fmla="*/ 478394 w 478397"/>
              <a:gd name="connsiteY3" fmla="*/ 350539 h 350539"/>
              <a:gd name="connsiteX4" fmla="*/ 0 w 478397"/>
              <a:gd name="connsiteY4" fmla="*/ 350539 h 350539"/>
              <a:gd name="connsiteX5" fmla="*/ 0 w 478397"/>
              <a:gd name="connsiteY5" fmla="*/ 0 h 35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397" h="350539">
                <a:moveTo>
                  <a:pt x="0" y="0"/>
                </a:moveTo>
                <a:lnTo>
                  <a:pt x="303125" y="0"/>
                </a:lnTo>
                <a:lnTo>
                  <a:pt x="478397" y="321919"/>
                </a:lnTo>
                <a:lnTo>
                  <a:pt x="478394" y="350539"/>
                </a:lnTo>
                <a:lnTo>
                  <a:pt x="0" y="35053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Snip Single Corner Rectangle 10"/>
          <p:cNvSpPr/>
          <p:nvPr/>
        </p:nvSpPr>
        <p:spPr>
          <a:xfrm rot="5400000" flipV="1">
            <a:off x="3495539" y="2736018"/>
            <a:ext cx="249014" cy="66480"/>
          </a:xfrm>
          <a:custGeom>
            <a:avLst/>
            <a:gdLst>
              <a:gd name="connsiteX0" fmla="*/ 0 w 478394"/>
              <a:gd name="connsiteY0" fmla="*/ 0 h 350539"/>
              <a:gd name="connsiteX1" fmla="*/ 303125 w 478394"/>
              <a:gd name="connsiteY1" fmla="*/ 0 h 350539"/>
              <a:gd name="connsiteX2" fmla="*/ 478394 w 478394"/>
              <a:gd name="connsiteY2" fmla="*/ 175270 h 350539"/>
              <a:gd name="connsiteX3" fmla="*/ 478394 w 478394"/>
              <a:gd name="connsiteY3" fmla="*/ 350539 h 350539"/>
              <a:gd name="connsiteX4" fmla="*/ 0 w 478394"/>
              <a:gd name="connsiteY4" fmla="*/ 350539 h 350539"/>
              <a:gd name="connsiteX5" fmla="*/ 0 w 478394"/>
              <a:gd name="connsiteY5" fmla="*/ 0 h 350539"/>
              <a:gd name="connsiteX0" fmla="*/ 0 w 478397"/>
              <a:gd name="connsiteY0" fmla="*/ 0 h 350539"/>
              <a:gd name="connsiteX1" fmla="*/ 303125 w 478397"/>
              <a:gd name="connsiteY1" fmla="*/ 0 h 350539"/>
              <a:gd name="connsiteX2" fmla="*/ 478397 w 478397"/>
              <a:gd name="connsiteY2" fmla="*/ 321919 h 350539"/>
              <a:gd name="connsiteX3" fmla="*/ 478394 w 478397"/>
              <a:gd name="connsiteY3" fmla="*/ 350539 h 350539"/>
              <a:gd name="connsiteX4" fmla="*/ 0 w 478397"/>
              <a:gd name="connsiteY4" fmla="*/ 350539 h 350539"/>
              <a:gd name="connsiteX5" fmla="*/ 0 w 478397"/>
              <a:gd name="connsiteY5" fmla="*/ 0 h 350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397" h="350539">
                <a:moveTo>
                  <a:pt x="0" y="0"/>
                </a:moveTo>
                <a:lnTo>
                  <a:pt x="303125" y="0"/>
                </a:lnTo>
                <a:lnTo>
                  <a:pt x="478397" y="321919"/>
                </a:lnTo>
                <a:lnTo>
                  <a:pt x="478394" y="350539"/>
                </a:lnTo>
                <a:lnTo>
                  <a:pt x="0" y="350539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Isosceles Triangle 19"/>
          <p:cNvSpPr/>
          <p:nvPr/>
        </p:nvSpPr>
        <p:spPr>
          <a:xfrm flipV="1">
            <a:off x="3618557" y="2611323"/>
            <a:ext cx="144000" cy="180000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681930" y="2650730"/>
            <a:ext cx="288000" cy="288000"/>
            <a:chOff x="4278600" y="4495800"/>
            <a:chExt cx="522000" cy="522000"/>
          </a:xfrm>
        </p:grpSpPr>
        <p:sp>
          <p:nvSpPr>
            <p:cNvPr id="24" name="Flowchart: Connector 23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3200400" y="2798227"/>
            <a:ext cx="37778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671870" y="2133600"/>
            <a:ext cx="360000" cy="288000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639556" y="2156137"/>
            <a:ext cx="432000" cy="2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/>
                </a:solidFill>
              </a:rPr>
              <a:t>Add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46707" y="235922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In: 00:18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52408" y="2362200"/>
            <a:ext cx="154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Out: 03:18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01400" y="2163452"/>
            <a:ext cx="1404000" cy="216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</a:rPr>
              <a:t>Duration: 03:00 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p:pic>
        <p:nvPicPr>
          <p:cNvPr id="34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3811457" y="2601028"/>
            <a:ext cx="874818" cy="1565924"/>
          </a:xfrm>
          <a:prstGeom prst="rect">
            <a:avLst/>
          </a:prstGeom>
        </p:spPr>
      </p:pic>
      <p:sp>
        <p:nvSpPr>
          <p:cNvPr id="7171" name="Rectangle 7170"/>
          <p:cNvSpPr/>
          <p:nvPr/>
        </p:nvSpPr>
        <p:spPr>
          <a:xfrm>
            <a:off x="3102064" y="1806263"/>
            <a:ext cx="936536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69" name="TextBox 7168"/>
          <p:cNvSpPr txBox="1"/>
          <p:nvPr/>
        </p:nvSpPr>
        <p:spPr>
          <a:xfrm>
            <a:off x="3040035" y="1806263"/>
            <a:ext cx="1455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rgbClr val="00B0F0"/>
                </a:solidFill>
              </a:rPr>
              <a:t>02. Payday.mp3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33" name="Rectangular Callout 57"/>
          <p:cNvSpPr/>
          <p:nvPr/>
        </p:nvSpPr>
        <p:spPr>
          <a:xfrm>
            <a:off x="6400800" y="1971907"/>
            <a:ext cx="2410994" cy="685800"/>
          </a:xfrm>
          <a:prstGeom prst="wedgeRectCallout">
            <a:avLst>
              <a:gd name="adj1" fmla="val -66789"/>
              <a:gd name="adj2" fmla="val -450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Update trimmed duration</a:t>
            </a:r>
            <a:endParaRPr lang="zh-TW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5681930" y="1899970"/>
            <a:ext cx="337870" cy="11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04296" y="1828431"/>
            <a:ext cx="533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rgbClr val="00B0F0"/>
                </a:solidFill>
              </a:rPr>
              <a:t>03:00</a:t>
            </a:r>
            <a:endParaRPr lang="zh-TW" altLang="en-US" sz="105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Produce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6099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699569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306952" y="4583400"/>
            <a:ext cx="522000" cy="522000"/>
            <a:chOff x="4278600" y="4495800"/>
            <a:chExt cx="522000" cy="522000"/>
          </a:xfrm>
        </p:grpSpPr>
        <p:sp>
          <p:nvSpPr>
            <p:cNvPr id="39" name="Flowchart: Connector 38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46" y="1025143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33"/>
          <p:cNvSpPr txBox="1"/>
          <p:nvPr/>
        </p:nvSpPr>
        <p:spPr>
          <a:xfrm>
            <a:off x="3102255" y="380204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34"/>
          <p:cNvSpPr txBox="1"/>
          <p:nvPr/>
        </p:nvSpPr>
        <p:spPr>
          <a:xfrm>
            <a:off x="5486400" y="380204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9" y="5413246"/>
            <a:ext cx="2925046" cy="496800"/>
          </a:xfrm>
          <a:prstGeom prst="rect">
            <a:avLst/>
          </a:prstGeom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8" t="8223" r="16132" b="82612"/>
          <a:stretch/>
        </p:blipFill>
        <p:spPr bwMode="auto">
          <a:xfrm>
            <a:off x="5541325" y="5417206"/>
            <a:ext cx="507276" cy="28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52514" r="9477" b="31411"/>
          <a:stretch/>
        </p:blipFill>
        <p:spPr bwMode="auto">
          <a:xfrm>
            <a:off x="4344834" y="5413683"/>
            <a:ext cx="685800" cy="47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327" y="5417932"/>
            <a:ext cx="489315" cy="4835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583296" y="5695516"/>
            <a:ext cx="1082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>
                    <a:lumMod val="85000"/>
                  </a:schemeClr>
                </a:solidFill>
              </a:rPr>
              <a:t>Action Effect</a:t>
            </a:r>
            <a:endParaRPr lang="zh-TW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538" y="5418245"/>
            <a:ext cx="457757" cy="47710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100457" y="5396866"/>
            <a:ext cx="28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T</a:t>
            </a:r>
            <a:endParaRPr lang="zh-TW" altLang="en-US" dirty="0">
              <a:solidFill>
                <a:schemeClr val="bg1"/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61348" y="5690507"/>
            <a:ext cx="481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Title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538365" y="5697379"/>
            <a:ext cx="554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Audio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Rectangular Callout 57"/>
          <p:cNvSpPr/>
          <p:nvPr/>
        </p:nvSpPr>
        <p:spPr>
          <a:xfrm>
            <a:off x="6705600" y="228600"/>
            <a:ext cx="1849671" cy="621587"/>
          </a:xfrm>
          <a:prstGeom prst="wedgeRectCallout">
            <a:avLst>
              <a:gd name="adj1" fmla="val -99252"/>
              <a:gd name="adj2" fmla="val 1051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produce page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08" y="5422309"/>
            <a:ext cx="437752" cy="28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97" y="5417206"/>
            <a:ext cx="387003" cy="35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字方塊 10"/>
          <p:cNvSpPr txBox="1"/>
          <p:nvPr/>
        </p:nvSpPr>
        <p:spPr>
          <a:xfrm>
            <a:off x="3200400" y="5695163"/>
            <a:ext cx="1082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>
                    <a:lumMod val="85000"/>
                  </a:schemeClr>
                </a:solidFill>
              </a:rPr>
              <a:t>Trim</a:t>
            </a:r>
            <a:endParaRPr lang="zh-TW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387898" y="4262220"/>
            <a:ext cx="24070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 flipV="1">
            <a:off x="3292378" y="4109819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1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952576" y="1091032"/>
            <a:ext cx="874818" cy="1565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0" y="1094601"/>
            <a:ext cx="786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/>
                </a:solidFill>
              </a:rPr>
              <a:t>Produce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Produce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36" y="2471940"/>
            <a:ext cx="2595664" cy="238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12" descr="http://www.iconarchive.com/download/i98301/dakirby309/simply-styled/Gmail.ico"/>
          <p:cNvSpPr>
            <a:spLocks noChangeAspect="1" noChangeArrowheads="1"/>
          </p:cNvSpPr>
          <p:nvPr/>
        </p:nvSpPr>
        <p:spPr bwMode="auto">
          <a:xfrm>
            <a:off x="917575" y="-403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06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6" y="1680996"/>
            <a:ext cx="650885" cy="24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305788" y="1374946"/>
            <a:ext cx="2307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Select video resolution: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48" y="2000671"/>
            <a:ext cx="216000" cy="24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3562830" y="1975900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HD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74" y="2312120"/>
            <a:ext cx="216000" cy="2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037826" y="2819400"/>
            <a:ext cx="685800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Settings</a:t>
            </a:r>
            <a:endParaRPr lang="zh-TW" altLang="en-US" sz="1200" dirty="0"/>
          </a:p>
        </p:txBody>
      </p:sp>
      <p:sp>
        <p:nvSpPr>
          <p:cNvPr id="61" name="Rectangular Callout 60"/>
          <p:cNvSpPr/>
          <p:nvPr/>
        </p:nvSpPr>
        <p:spPr>
          <a:xfrm>
            <a:off x="6216108" y="1460878"/>
            <a:ext cx="2853794" cy="648241"/>
          </a:xfrm>
          <a:prstGeom prst="wedgeRectCallout">
            <a:avLst>
              <a:gd name="adj1" fmla="val -78050"/>
              <a:gd name="adj2" fmla="val 1566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smtClean="0"/>
              <a:t>Produce settings</a:t>
            </a:r>
            <a:endParaRPr lang="zh-TW" altLang="en-US" sz="1600" dirty="0"/>
          </a:p>
        </p:txBody>
      </p:sp>
      <p:sp>
        <p:nvSpPr>
          <p:cNvPr id="25" name="Rectangular Callout 24"/>
          <p:cNvSpPr/>
          <p:nvPr/>
        </p:nvSpPr>
        <p:spPr>
          <a:xfrm>
            <a:off x="1069973" y="5796142"/>
            <a:ext cx="1828803" cy="648241"/>
          </a:xfrm>
          <a:prstGeom prst="wedgeRectCallout">
            <a:avLst>
              <a:gd name="adj1" fmla="val 93861"/>
              <a:gd name="adj2" fmla="val -1095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Potential place for ad</a:t>
            </a:r>
            <a:endParaRPr lang="zh-TW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71456" y="2287923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41730" y="2819400"/>
            <a:ext cx="1543695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Start</a:t>
            </a:r>
            <a:endParaRPr lang="zh-TW" altLang="en-US" sz="1200" dirty="0"/>
          </a:p>
        </p:txBody>
      </p:sp>
      <p:pic>
        <p:nvPicPr>
          <p:cNvPr id="24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641320" y="2836537"/>
            <a:ext cx="874818" cy="15659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41730" y="3239869"/>
            <a:ext cx="238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You may also share to YouTube, Facebook or other apps after producing.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Produce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AutoShape 2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460375" y="-8604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612775" y="-708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AutoShape 10" descr="http://www.iconarchive.com/download/i63340/cornmanthe3rd/plex/Communication-gmail.ico"/>
          <p:cNvSpPr>
            <a:spLocks noChangeAspect="1" noChangeArrowheads="1"/>
          </p:cNvSpPr>
          <p:nvPr/>
        </p:nvSpPr>
        <p:spPr bwMode="auto">
          <a:xfrm>
            <a:off x="765175" y="-555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2" descr="http://www.iconarchive.com/download/i98301/dakirby309/simply-styled/Gmail.ico"/>
          <p:cNvSpPr>
            <a:spLocks noChangeAspect="1" noChangeArrowheads="1"/>
          </p:cNvSpPr>
          <p:nvPr/>
        </p:nvSpPr>
        <p:spPr bwMode="auto">
          <a:xfrm>
            <a:off x="917575" y="-403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06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6" y="1680996"/>
            <a:ext cx="650885" cy="24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305788" y="1374946"/>
            <a:ext cx="2307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Select video resolution: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48" y="2000671"/>
            <a:ext cx="216000" cy="24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562830" y="1975900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HD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8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74" y="2312120"/>
            <a:ext cx="216000" cy="2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5037826" y="2819400"/>
            <a:ext cx="685800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Settings</a:t>
            </a:r>
            <a:endParaRPr lang="zh-TW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3571456" y="2287923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341730" y="2819400"/>
            <a:ext cx="1543695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Start</a:t>
            </a:r>
            <a:endParaRPr lang="zh-TW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3341730" y="3239869"/>
            <a:ext cx="238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You may also share to YouTube, Facebook or other apps after producing.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71035" y="999226"/>
            <a:ext cx="2952000" cy="49357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52" y="2289097"/>
            <a:ext cx="2774290" cy="177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87689" y="2382494"/>
            <a:ext cx="153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bg1">
                    <a:lumMod val="95000"/>
                  </a:schemeClr>
                </a:solidFill>
              </a:rPr>
              <a:t>to your device: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7086600" y="1361397"/>
            <a:ext cx="1828803" cy="1000803"/>
          </a:xfrm>
          <a:prstGeom prst="wedgeRectCallout">
            <a:avLst>
              <a:gd name="adj1" fmla="val -124063"/>
              <a:gd name="adj2" fmla="val 461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Producing a file first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486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Produce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53" y="974784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23835" y="1387888"/>
            <a:ext cx="2307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Select video resolution: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utoShape 2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460375" y="-8604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612775" y="-708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AutoShape 10" descr="http://www.iconarchive.com/download/i63340/cornmanthe3rd/plex/Communication-gmail.ico"/>
          <p:cNvSpPr>
            <a:spLocks noChangeAspect="1" noChangeArrowheads="1"/>
          </p:cNvSpPr>
          <p:nvPr/>
        </p:nvSpPr>
        <p:spPr bwMode="auto">
          <a:xfrm>
            <a:off x="765175" y="-555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2" descr="http://www.iconarchive.com/download/i98301/dakirby309/simply-styled/Gmail.ico"/>
          <p:cNvSpPr>
            <a:spLocks noChangeAspect="1" noChangeArrowheads="1"/>
          </p:cNvSpPr>
          <p:nvPr/>
        </p:nvSpPr>
        <p:spPr bwMode="auto">
          <a:xfrm>
            <a:off x="917575" y="-403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6" y="1680996"/>
            <a:ext cx="650885" cy="24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48" y="2000671"/>
            <a:ext cx="216000" cy="24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562830" y="1975900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HD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74" y="2312120"/>
            <a:ext cx="216000" cy="2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571456" y="2287923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37826" y="2819400"/>
            <a:ext cx="685800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Settings</a:t>
            </a:r>
            <a:endParaRPr lang="zh-TW" alt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3341730" y="2819400"/>
            <a:ext cx="1543695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Start</a:t>
            </a:r>
            <a:endParaRPr lang="zh-TW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341730" y="3239869"/>
            <a:ext cx="238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You may also share to YouTube, Facebook or other apps after producing.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2301" y="992036"/>
            <a:ext cx="2952000" cy="495156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48" y="3065560"/>
            <a:ext cx="2704884" cy="8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801519" y="3526526"/>
            <a:ext cx="1517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OK            SHARE </a:t>
            </a:r>
            <a:endParaRPr lang="zh-TW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6248400" y="690562"/>
            <a:ext cx="2743200" cy="2689225"/>
          </a:xfrm>
          <a:prstGeom prst="wedgeRectCallout">
            <a:avLst>
              <a:gd name="adj1" fmla="val -68406"/>
              <a:gd name="adj2" fmla="val 444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after producing:</a:t>
            </a:r>
          </a:p>
          <a:p>
            <a:pPr marL="342900" indent="-342900" algn="ctr">
              <a:buAutoNum type="arabicPeriod"/>
            </a:pPr>
            <a:r>
              <a:rPr lang="en-US" altLang="zh-TW" dirty="0" smtClean="0"/>
              <a:t>Tap OK to back to launcher</a:t>
            </a:r>
          </a:p>
          <a:p>
            <a:pPr marL="342900" indent="-342900" algn="ctr">
              <a:buAutoNum type="arabicPeriod"/>
            </a:pPr>
            <a:r>
              <a:rPr lang="en-US" altLang="zh-TW" dirty="0" smtClean="0"/>
              <a:t>Tap Share to… to intent menu</a:t>
            </a:r>
            <a:endParaRPr lang="en-US" altLang="zh-TW" dirty="0"/>
          </a:p>
          <a:p>
            <a:pPr marL="342900" indent="-342900" algn="ctr">
              <a:buAutoNum type="arabicPeriod"/>
            </a:pPr>
            <a:r>
              <a:rPr lang="en-US" altLang="zh-TW" dirty="0" smtClean="0"/>
              <a:t>Tap Play Now to play in full</a:t>
            </a:r>
            <a:r>
              <a:rPr lang="zh-TW" altLang="en-US" dirty="0" smtClean="0"/>
              <a:t> </a:t>
            </a:r>
            <a:r>
              <a:rPr lang="en-US" altLang="zh-TW" dirty="0" smtClean="0"/>
              <a:t>screen, 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then tap back to My Videos</a:t>
            </a:r>
          </a:p>
        </p:txBody>
      </p:sp>
      <p:pic>
        <p:nvPicPr>
          <p:cNvPr id="4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4801578" y="3448310"/>
            <a:ext cx="874818" cy="15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Produce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53" y="974784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cdn3.iconfinder.com/data/icons/fez/512/FEZ-04-128.png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209" y="1063584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323835" y="1387888"/>
            <a:ext cx="2307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Select video resolution: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AutoShape 2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460375" y="-8604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612775" y="-708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AutoShape 10" descr="http://www.iconarchive.com/download/i63340/cornmanthe3rd/plex/Communication-gmail.ico"/>
          <p:cNvSpPr>
            <a:spLocks noChangeAspect="1" noChangeArrowheads="1"/>
          </p:cNvSpPr>
          <p:nvPr/>
        </p:nvSpPr>
        <p:spPr bwMode="auto">
          <a:xfrm>
            <a:off x="765175" y="-555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2" descr="http://www.iconarchive.com/download/i98301/dakirby309/simply-styled/Gmail.ico"/>
          <p:cNvSpPr>
            <a:spLocks noChangeAspect="1" noChangeArrowheads="1"/>
          </p:cNvSpPr>
          <p:nvPr/>
        </p:nvSpPr>
        <p:spPr bwMode="auto">
          <a:xfrm>
            <a:off x="917575" y="-403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6" y="1680996"/>
            <a:ext cx="650885" cy="24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48" y="2000671"/>
            <a:ext cx="216000" cy="24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562830" y="1975900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HD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74" y="2312120"/>
            <a:ext cx="216000" cy="2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571456" y="2287923"/>
            <a:ext cx="12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SD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37826" y="2819400"/>
            <a:ext cx="685800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Settings</a:t>
            </a:r>
            <a:endParaRPr lang="zh-TW" alt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341730" y="2819400"/>
            <a:ext cx="1543695" cy="2508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Start</a:t>
            </a:r>
            <a:endParaRPr lang="zh-TW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41730" y="3239869"/>
            <a:ext cx="238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75000"/>
                  </a:schemeClr>
                </a:solidFill>
              </a:rPr>
              <a:t>You may also share to YouTube, Facebook or other apps after producing.</a:t>
            </a:r>
            <a:endParaRPr lang="zh-TW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2301" y="992036"/>
            <a:ext cx="2952000" cy="495156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797" y="3506130"/>
            <a:ext cx="2956934" cy="238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108640" y="3917202"/>
            <a:ext cx="874818" cy="1565924"/>
          </a:xfrm>
          <a:prstGeom prst="rect">
            <a:avLst/>
          </a:prstGeom>
        </p:spPr>
      </p:pic>
      <p:sp>
        <p:nvSpPr>
          <p:cNvPr id="25" name="Rectangular Callout 24"/>
          <p:cNvSpPr/>
          <p:nvPr/>
        </p:nvSpPr>
        <p:spPr>
          <a:xfrm>
            <a:off x="7010400" y="3009049"/>
            <a:ext cx="1828803" cy="1000803"/>
          </a:xfrm>
          <a:prstGeom prst="wedgeRectCallout">
            <a:avLst>
              <a:gd name="adj1" fmla="val -124063"/>
              <a:gd name="adj2" fmla="val 461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Display intent menu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84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Produce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AutoShape 2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460375" y="-8604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8" descr="http://www.iconarchive.com/download/i75844/martz90/circle/gmail.ico"/>
          <p:cNvSpPr>
            <a:spLocks noChangeAspect="1" noChangeArrowheads="1"/>
          </p:cNvSpPr>
          <p:nvPr/>
        </p:nvSpPr>
        <p:spPr bwMode="auto">
          <a:xfrm>
            <a:off x="612775" y="-7080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1" name="AutoShape 10" descr="http://www.iconarchive.com/download/i63340/cornmanthe3rd/plex/Communication-gmail.ico"/>
          <p:cNvSpPr>
            <a:spLocks noChangeAspect="1" noChangeArrowheads="1"/>
          </p:cNvSpPr>
          <p:nvPr/>
        </p:nvSpPr>
        <p:spPr bwMode="auto">
          <a:xfrm>
            <a:off x="765175" y="-5556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AutoShape 12" descr="http://www.iconarchive.com/download/i98301/dakirby309/simply-styled/Gmail.ico"/>
          <p:cNvSpPr>
            <a:spLocks noChangeAspect="1" noChangeArrowheads="1"/>
          </p:cNvSpPr>
          <p:nvPr/>
        </p:nvSpPr>
        <p:spPr bwMode="auto">
          <a:xfrm>
            <a:off x="917575" y="-403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75" name="Picture 3" descr="C:\Users\elvis_chen\Dropbox\ACDM\Screenshot_20160823-18501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975714"/>
            <a:ext cx="2958082" cy="525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ular Callout 87"/>
          <p:cNvSpPr/>
          <p:nvPr/>
        </p:nvSpPr>
        <p:spPr>
          <a:xfrm>
            <a:off x="7010400" y="2209800"/>
            <a:ext cx="1828803" cy="1000803"/>
          </a:xfrm>
          <a:prstGeom prst="wedgeRectCallout">
            <a:avLst>
              <a:gd name="adj1" fmla="val -124063"/>
              <a:gd name="adj2" fmla="val 461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Intent selected apps to share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12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Rewarded ads</a:t>
            </a:r>
            <a:endParaRPr lang="zh-TW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44" y="990600"/>
            <a:ext cx="2957512" cy="5257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393293" y="3448311"/>
            <a:ext cx="874818" cy="156592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096000" y="2133600"/>
            <a:ext cx="2209800" cy="1066800"/>
          </a:xfrm>
          <a:prstGeom prst="wedgeRectCallout">
            <a:avLst>
              <a:gd name="adj1" fmla="val -87938"/>
              <a:gd name="adj2" fmla="val 96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Trigger IAP</a:t>
            </a:r>
          </a:p>
          <a:p>
            <a:pPr algn="ctr"/>
            <a:r>
              <a:rPr lang="en-US" altLang="zh-TW" dirty="0" smtClean="0"/>
              <a:t>(Needs to preload ad)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164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Rewarded ads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44" y="990600"/>
            <a:ext cx="2957512" cy="5257800"/>
          </a:xfr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673705" y="5250819"/>
            <a:ext cx="874818" cy="1565924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6324600" y="3810000"/>
            <a:ext cx="2667000" cy="1219200"/>
          </a:xfrm>
          <a:prstGeom prst="wedgeRectCallout">
            <a:avLst>
              <a:gd name="adj1" fmla="val -74353"/>
              <a:gd name="adj2" fmla="val 813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Make sure rewarded ad is available when user tap “No, thanks” or 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42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Rewarded ads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08052" y="5307336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Purchase to unlock forever</a:t>
            </a:r>
            <a:endParaRPr lang="zh-TW" altLang="en-US" sz="10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4" descr="「unlock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3778" y1="16889" x2="13778" y2="1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248543"/>
            <a:ext cx="866257" cy="8662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37444" y="4614446"/>
            <a:ext cx="2243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Watch ad to unlock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67177" y="2057400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Still interested in 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zh-TW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features?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Watch the ad below to unlock </a:t>
            </a:r>
            <a:r>
              <a:rPr lang="en-US" altLang="zh-TW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for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limited time so you can use it on your current project.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6297283" y="4686300"/>
            <a:ext cx="1676400" cy="533400"/>
          </a:xfrm>
          <a:prstGeom prst="wedgeRectCallout">
            <a:avLst>
              <a:gd name="adj1" fmla="val -80013"/>
              <a:gd name="adj2" fmla="val 862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 to UI</a:t>
            </a:r>
            <a:endParaRPr lang="zh-TW" alt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1219200" y="4614446"/>
            <a:ext cx="1676400" cy="533400"/>
          </a:xfrm>
          <a:prstGeom prst="wedgeRectCallout">
            <a:avLst>
              <a:gd name="adj1" fmla="val 76933"/>
              <a:gd name="adj2" fmla="val 1024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back to IAP dialog</a:t>
            </a:r>
            <a:endParaRPr lang="zh-TW" alt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288656" y="3076057"/>
            <a:ext cx="2702944" cy="1249265"/>
          </a:xfrm>
          <a:prstGeom prst="wedgeRectCallout">
            <a:avLst>
              <a:gd name="adj1" fmla="val -78820"/>
              <a:gd name="adj2" fmla="val 808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play ad and unlock limitations in 10 min (the duration should be able to control)</a:t>
            </a:r>
            <a:endParaRPr lang="zh-TW" alt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1219200" y="5715000"/>
            <a:ext cx="1676400" cy="533400"/>
          </a:xfrm>
          <a:prstGeom prst="wedgeRectCallout">
            <a:avLst>
              <a:gd name="adj1" fmla="val 89284"/>
              <a:gd name="adj2" fmla="val 5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 to UI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03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Vertical Layout</a:t>
            </a:r>
            <a:br>
              <a:rPr lang="en-US" altLang="zh-TW" dirty="0" smtClean="0"/>
            </a:br>
            <a:r>
              <a:rPr lang="en-US" altLang="zh-TW" sz="3600" dirty="0" smtClean="0"/>
              <a:t>w/o project (one video in, one video out)</a:t>
            </a:r>
            <a:br>
              <a:rPr lang="en-US" altLang="zh-TW" sz="3600" dirty="0" smtClean="0"/>
            </a:br>
            <a:r>
              <a:rPr lang="en-US" altLang="zh-TW" sz="3600" dirty="0" smtClean="0"/>
              <a:t>Centralized Mode</a:t>
            </a:r>
            <a:endParaRPr lang="zh-TW" alt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V1.01 Features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smtClean="0"/>
              <a:t>Refine </a:t>
            </a:r>
            <a:r>
              <a:rPr lang="en-US" altLang="zh-TW" dirty="0" smtClean="0"/>
              <a:t>reminder before updating Action </a:t>
            </a:r>
            <a:r>
              <a:rPr lang="en-US" altLang="zh-TW" dirty="0" smtClean="0"/>
              <a:t>Effect</a:t>
            </a:r>
          </a:p>
          <a:p>
            <a:r>
              <a:rPr lang="en-US" altLang="zh-TW" dirty="0"/>
              <a:t>Fix Nexus 5X color space conversion issue</a:t>
            </a:r>
          </a:p>
          <a:p>
            <a:r>
              <a:rPr lang="en-US" altLang="zh-TW" smtClean="0"/>
              <a:t>Other bug fixes</a:t>
            </a:r>
          </a:p>
        </p:txBody>
      </p:sp>
    </p:spTree>
    <p:extLst>
      <p:ext uri="{BB962C8B-B14F-4D97-AF65-F5344CB8AC3E}">
        <p14:creationId xmlns:p14="http://schemas.microsoft.com/office/powerpoint/2010/main" val="2582970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Reminder before updating Action Effect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3579" y="2878348"/>
            <a:ext cx="221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</a:rPr>
              <a:t>The edits you made will </a:t>
            </a:r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be</a:t>
            </a:r>
          </a:p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</a:rPr>
              <a:t>applied to the current time shift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1580" y="3759678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00B0F0"/>
                </a:solidFill>
              </a:rPr>
              <a:t>OK</a:t>
            </a:r>
            <a:endParaRPr lang="zh-TW" altLang="en-US" sz="1200" dirty="0">
              <a:solidFill>
                <a:srgbClr val="00B0F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3553800"/>
            <a:ext cx="180000" cy="1800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solidFill>
                  <a:srgbClr val="00B0F0"/>
                </a:solidFill>
              </a:rPr>
              <a:t>V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6870" y="3505200"/>
            <a:ext cx="162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Show this tip next time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143000" y="3467100"/>
            <a:ext cx="1676400" cy="533400"/>
          </a:xfrm>
          <a:prstGeom prst="wedgeRectCallout">
            <a:avLst>
              <a:gd name="adj1" fmla="val 89284"/>
              <a:gd name="adj2" fmla="val 5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Default </a:t>
            </a:r>
            <a:r>
              <a:rPr lang="en-US" altLang="zh-TW" dirty="0" smtClean="0"/>
              <a:t>is checked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28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for Later Version</a:t>
            </a:r>
            <a:endParaRPr lang="zh-TW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smtClean="0"/>
              <a:t>Multiple time shift</a:t>
            </a:r>
          </a:p>
          <a:p>
            <a:r>
              <a:rPr lang="en-US" altLang="zh-TW" dirty="0" smtClean="0"/>
              <a:t>Speed: Ease in/out</a:t>
            </a:r>
          </a:p>
          <a:p>
            <a:r>
              <a:rPr lang="en-US" altLang="zh-TW" dirty="0" smtClean="0"/>
              <a:t>Trim: Mark in/out button (TBD)</a:t>
            </a:r>
          </a:p>
          <a:p>
            <a:r>
              <a:rPr lang="en-US" altLang="zh-TW" dirty="0" smtClean="0"/>
              <a:t>Multiple titles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UI Proposal:</a:t>
            </a:r>
            <a:r>
              <a:rPr lang="zh-TW" altLang="en-US" dirty="0" smtClean="0"/>
              <a:t> </a:t>
            </a:r>
            <a:r>
              <a:rPr lang="en-US" altLang="zh-TW" dirty="0" smtClean="0"/>
              <a:t>Action Effect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406104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733800" y="1017508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Action Effect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572" y="1016517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1" name="Picture 2" descr="http://simpleicon.com/wp-content/uploads/ok.png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34" y="1075514"/>
            <a:ext cx="287465" cy="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4306952" y="1981200"/>
            <a:ext cx="522000" cy="522000"/>
            <a:chOff x="4278600" y="4495800"/>
            <a:chExt cx="522000" cy="522000"/>
          </a:xfrm>
        </p:grpSpPr>
        <p:sp>
          <p:nvSpPr>
            <p:cNvPr id="56" name="Flowchart: Connector 55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3663240" y="4169850"/>
            <a:ext cx="728243" cy="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2936" b="-4278"/>
          <a:stretch/>
        </p:blipFill>
        <p:spPr bwMode="auto">
          <a:xfrm>
            <a:off x="3200400" y="4004240"/>
            <a:ext cx="2104846" cy="4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0" name="Straight Connector 79"/>
          <p:cNvCxnSpPr>
            <a:stCxn id="81" idx="0"/>
            <a:endCxn id="82" idx="2"/>
          </p:cNvCxnSpPr>
          <p:nvPr/>
        </p:nvCxnSpPr>
        <p:spPr>
          <a:xfrm flipV="1">
            <a:off x="3609240" y="3998513"/>
            <a:ext cx="877584" cy="24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3217652" y="3989886"/>
            <a:ext cx="448122" cy="40856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Round Same Side Corner Rectangle 81"/>
          <p:cNvSpPr/>
          <p:nvPr/>
        </p:nvSpPr>
        <p:spPr>
          <a:xfrm rot="5400000">
            <a:off x="4270824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3393240" y="4162957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41" y="4018209"/>
            <a:ext cx="375691" cy="28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Connector 41"/>
          <p:cNvCxnSpPr/>
          <p:nvPr/>
        </p:nvCxnSpPr>
        <p:spPr>
          <a:xfrm>
            <a:off x="3341478" y="5267400"/>
            <a:ext cx="2524405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44" idx="2"/>
          </p:cNvCxnSpPr>
          <p:nvPr/>
        </p:nvCxnSpPr>
        <p:spPr>
          <a:xfrm>
            <a:off x="3341478" y="5267400"/>
            <a:ext cx="1043104" cy="0"/>
          </a:xfrm>
          <a:prstGeom prst="line">
            <a:avLst/>
          </a:prstGeom>
          <a:ln w="57150">
            <a:solidFill>
              <a:srgbClr val="0070C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Flowchart: Connector 43"/>
          <p:cNvSpPr/>
          <p:nvPr/>
        </p:nvSpPr>
        <p:spPr>
          <a:xfrm>
            <a:off x="4384582" y="5105400"/>
            <a:ext cx="324000" cy="324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294820" y="5562060"/>
            <a:ext cx="249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95000"/>
                  </a:schemeClr>
                </a:solidFill>
              </a:rPr>
              <a:t>Ease in/out: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92" y="5616949"/>
            <a:ext cx="793566" cy="25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294820" y="4597878"/>
            <a:ext cx="81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Speed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114800" y="4967210"/>
            <a:ext cx="192827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7824" y="4589252"/>
            <a:ext cx="1016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4800" y="4589252"/>
            <a:ext cx="0" cy="37795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609240" y="4430513"/>
            <a:ext cx="877584" cy="24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 t="-1" r="36893" b="-710"/>
          <a:stretch/>
        </p:blipFill>
        <p:spPr bwMode="auto">
          <a:xfrm>
            <a:off x="5303749" y="4008550"/>
            <a:ext cx="639850" cy="4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Connector 61"/>
          <p:cNvCxnSpPr>
            <a:stCxn id="66" idx="2"/>
            <a:endCxn id="65" idx="0"/>
          </p:cNvCxnSpPr>
          <p:nvPr/>
        </p:nvCxnSpPr>
        <p:spPr>
          <a:xfrm>
            <a:off x="4582692" y="4424330"/>
            <a:ext cx="1360906" cy="61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6" idx="0"/>
            <a:endCxn id="65" idx="2"/>
          </p:cNvCxnSpPr>
          <p:nvPr/>
        </p:nvCxnSpPr>
        <p:spPr>
          <a:xfrm>
            <a:off x="4582692" y="3992330"/>
            <a:ext cx="1360906" cy="61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5" name="Round Same Side Corner Rectangle 64"/>
          <p:cNvSpPr/>
          <p:nvPr/>
        </p:nvSpPr>
        <p:spPr>
          <a:xfrm rot="5400000">
            <a:off x="5727598" y="4160513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Round Same Side Corner Rectangle 65"/>
          <p:cNvSpPr/>
          <p:nvPr/>
        </p:nvSpPr>
        <p:spPr>
          <a:xfrm rot="16200000">
            <a:off x="4366692" y="4154330"/>
            <a:ext cx="432000" cy="108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604570" y="4143720"/>
            <a:ext cx="66263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0.5x</a:t>
            </a:r>
            <a:endParaRPr lang="zh-TW" altLang="en-US" b="1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191774" y="3429000"/>
            <a:ext cx="1963768" cy="3584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[+] </a:t>
            </a:r>
            <a:r>
              <a:rPr lang="en-US" altLang="zh-TW" sz="1400" dirty="0" smtClean="0"/>
              <a:t>Create time shift</a:t>
            </a:r>
            <a:endParaRPr lang="zh-TW" altLang="en-US" sz="1400" dirty="0"/>
          </a:p>
        </p:txBody>
      </p:sp>
      <p:sp>
        <p:nvSpPr>
          <p:cNvPr id="70" name="Rounded Rectangle 69"/>
          <p:cNvSpPr/>
          <p:nvPr/>
        </p:nvSpPr>
        <p:spPr>
          <a:xfrm>
            <a:off x="5277871" y="3429557"/>
            <a:ext cx="686465" cy="3584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76" y="3447377"/>
            <a:ext cx="340032" cy="34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Isosceles Triangle 71"/>
          <p:cNvSpPr/>
          <p:nvPr/>
        </p:nvSpPr>
        <p:spPr>
          <a:xfrm flipV="1">
            <a:off x="4533360" y="3851696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6558">
            <a:off x="4076387" y="2434327"/>
            <a:ext cx="874818" cy="1565924"/>
          </a:xfrm>
          <a:prstGeom prst="rect">
            <a:avLst/>
          </a:prstGeom>
        </p:spPr>
      </p:pic>
      <p:sp>
        <p:nvSpPr>
          <p:cNvPr id="40" name="Rectangular Callout 39"/>
          <p:cNvSpPr/>
          <p:nvPr/>
        </p:nvSpPr>
        <p:spPr>
          <a:xfrm>
            <a:off x="152400" y="2762443"/>
            <a:ext cx="2438400" cy="1670513"/>
          </a:xfrm>
          <a:prstGeom prst="wedgeRectCallout">
            <a:avLst>
              <a:gd name="adj1" fmla="val 77793"/>
              <a:gd name="adj2" fmla="val 22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create another time shift at CPI position </a:t>
            </a:r>
          </a:p>
          <a:p>
            <a:pPr algn="ctr"/>
            <a:r>
              <a:rPr lang="en-US" altLang="zh-TW" dirty="0" smtClean="0"/>
              <a:t>(pops up a message to teach user if current place is not available)</a:t>
            </a:r>
            <a:endParaRPr lang="zh-TW" altLang="en-US" dirty="0"/>
          </a:p>
        </p:txBody>
      </p:sp>
      <p:sp>
        <p:nvSpPr>
          <p:cNvPr id="73" name="Rectangular Callout 72"/>
          <p:cNvSpPr/>
          <p:nvPr/>
        </p:nvSpPr>
        <p:spPr>
          <a:xfrm>
            <a:off x="6477000" y="2686996"/>
            <a:ext cx="2438400" cy="1670513"/>
          </a:xfrm>
          <a:prstGeom prst="wedgeRectCallout">
            <a:avLst>
              <a:gd name="adj1" fmla="val -77160"/>
              <a:gd name="adj2" fmla="val 105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delete selected time shift</a:t>
            </a:r>
          </a:p>
          <a:p>
            <a:pPr algn="ctr"/>
            <a:r>
              <a:rPr lang="en-US" altLang="zh-TW" dirty="0" smtClean="0"/>
              <a:t>(pops up a message to teach user if current place is not available)</a:t>
            </a:r>
            <a:endParaRPr lang="zh-TW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191000" y="4606504"/>
            <a:ext cx="1938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Replay </a:t>
            </a:r>
            <a:r>
              <a:rPr lang="zh-TW" altLang="en-US" sz="1600" dirty="0" smtClean="0">
                <a:solidFill>
                  <a:schemeClr val="bg1">
                    <a:lumMod val="85000"/>
                  </a:schemeClr>
                </a:solidFill>
              </a:rPr>
              <a:t>     </a:t>
            </a:r>
            <a:r>
              <a:rPr lang="en-US" altLang="zh-TW" sz="1600" dirty="0" smtClean="0">
                <a:solidFill>
                  <a:schemeClr val="bg1">
                    <a:lumMod val="85000"/>
                  </a:schemeClr>
                </a:solidFill>
              </a:rPr>
              <a:t>Reverse</a:t>
            </a:r>
            <a:endParaRPr lang="zh-TW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UI Proposal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2826" y="3250015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>
                    <a:lumMod val="95000"/>
                  </a:schemeClr>
                </a:solidFill>
              </a:rPr>
              <a:t>CyberLink</a:t>
            </a:r>
          </a:p>
          <a:p>
            <a:pPr algn="ctr"/>
            <a:r>
              <a:rPr lang="en-US" altLang="zh-TW" sz="2000" dirty="0" err="1" smtClean="0">
                <a:solidFill>
                  <a:schemeClr val="bg1">
                    <a:lumMod val="95000"/>
                  </a:schemeClr>
                </a:solidFill>
              </a:rPr>
              <a:t>ActionDirector</a:t>
            </a:r>
            <a:endParaRPr lang="zh-TW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94" y="2348541"/>
            <a:ext cx="909459" cy="7465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ular Callout 11"/>
          <p:cNvSpPr/>
          <p:nvPr/>
        </p:nvSpPr>
        <p:spPr>
          <a:xfrm>
            <a:off x="6324600" y="3657600"/>
            <a:ext cx="2514600" cy="1371600"/>
          </a:xfrm>
          <a:prstGeom prst="wedgeRectCallout">
            <a:avLst>
              <a:gd name="adj1" fmla="val -75240"/>
              <a:gd name="adj2" fmla="val -918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Have a splash for a second to load </a:t>
            </a:r>
            <a:r>
              <a:rPr lang="en-US" altLang="zh-TW" dirty="0" smtClean="0"/>
              <a:t>ads and run performance tests</a:t>
            </a:r>
            <a:endParaRPr lang="zh-TW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UI Proposal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7824" y="999392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97824" y="1066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>
                    <a:lumMod val="95000"/>
                  </a:schemeClr>
                </a:solidFill>
              </a:rPr>
              <a:t>ActionDirector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9" name="Picture 5" descr="http://s14.postimg.org/5z1n4sndd/DI_Sony_Action_Cam_Wingsuit_flying_680x45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6" b="-956"/>
          <a:stretch/>
        </p:blipFill>
        <p:spPr bwMode="auto">
          <a:xfrm>
            <a:off x="3097824" y="1524000"/>
            <a:ext cx="2952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Connector 10"/>
          <p:cNvSpPr/>
          <p:nvPr/>
        </p:nvSpPr>
        <p:spPr>
          <a:xfrm>
            <a:off x="4315622" y="2922748"/>
            <a:ext cx="108000" cy="108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Flowchart: Connector 16"/>
          <p:cNvSpPr/>
          <p:nvPr/>
        </p:nvSpPr>
        <p:spPr>
          <a:xfrm>
            <a:off x="4514246" y="2922748"/>
            <a:ext cx="108000" cy="1080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Flowchart: Connector 17"/>
          <p:cNvSpPr/>
          <p:nvPr/>
        </p:nvSpPr>
        <p:spPr>
          <a:xfrm>
            <a:off x="4696622" y="2922748"/>
            <a:ext cx="108000" cy="10800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ounded Rectangle 12"/>
          <p:cNvSpPr/>
          <p:nvPr/>
        </p:nvSpPr>
        <p:spPr>
          <a:xfrm>
            <a:off x="3429000" y="1735348"/>
            <a:ext cx="2362200" cy="685800"/>
          </a:xfrm>
          <a:prstGeom prst="round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Best Examples for Action Effects!</a:t>
            </a:r>
            <a:endParaRPr lang="zh-TW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639464" y="1941302"/>
            <a:ext cx="2428336" cy="685800"/>
          </a:xfrm>
          <a:prstGeom prst="wedgeRectCallout">
            <a:avLst>
              <a:gd name="adj1" fmla="val -97257"/>
              <a:gd name="adj2" fmla="val 404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Rolling contents and ads</a:t>
            </a:r>
            <a:endParaRPr lang="zh-TW" alt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837404" y="2479737"/>
            <a:ext cx="1472839" cy="322411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Watch Now</a:t>
            </a:r>
            <a:endParaRPr lang="zh-TW" altLang="en-US" b="1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104" y="3435379"/>
            <a:ext cx="1207178" cy="78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344" y="3429000"/>
            <a:ext cx="1251910" cy="80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590371" y="3958533"/>
            <a:ext cx="905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Capture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55078" y="3962400"/>
            <a:ext cx="169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Edit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5" name="Picture 5" descr="https://image.freepik.com/free-icon/film-strip-symbol_318-9359.jpg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46254" y="3455556"/>
            <a:ext cx="630089" cy="75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ular Callout 28"/>
          <p:cNvSpPr/>
          <p:nvPr/>
        </p:nvSpPr>
        <p:spPr>
          <a:xfrm>
            <a:off x="6630119" y="1091443"/>
            <a:ext cx="1789981" cy="460615"/>
          </a:xfrm>
          <a:prstGeom prst="wedgeRectCallout">
            <a:avLst>
              <a:gd name="adj1" fmla="val -85856"/>
              <a:gd name="adj2" fmla="val 90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Settings</a:t>
            </a:r>
            <a:endParaRPr lang="zh-TW" altLang="en-US" dirty="0"/>
          </a:p>
        </p:txBody>
      </p:sp>
      <p:sp>
        <p:nvSpPr>
          <p:cNvPr id="30" name="Rectangular Callout 29"/>
          <p:cNvSpPr/>
          <p:nvPr/>
        </p:nvSpPr>
        <p:spPr>
          <a:xfrm>
            <a:off x="762000" y="3508176"/>
            <a:ext cx="1828800" cy="685800"/>
          </a:xfrm>
          <a:prstGeom prst="wedgeRectCallout">
            <a:avLst>
              <a:gd name="adj1" fmla="val 88790"/>
              <a:gd name="adj2" fmla="val 90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Intent default camera app</a:t>
            </a:r>
            <a:endParaRPr lang="zh-TW" altLang="en-US" dirty="0"/>
          </a:p>
        </p:txBody>
      </p:sp>
      <p:sp>
        <p:nvSpPr>
          <p:cNvPr id="31" name="Rounded Rectangular Callout 30"/>
          <p:cNvSpPr/>
          <p:nvPr/>
        </p:nvSpPr>
        <p:spPr>
          <a:xfrm>
            <a:off x="6402479" y="3272733"/>
            <a:ext cx="2516038" cy="685800"/>
          </a:xfrm>
          <a:prstGeom prst="wedgeRoundRectCallout">
            <a:avLst>
              <a:gd name="adj1" fmla="val -84984"/>
              <a:gd name="adj2" fmla="val 4489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Select existed video by our file picker</a:t>
            </a:r>
            <a:endParaRPr lang="zh-TW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91" b="100000" l="930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52" y="1106277"/>
            <a:ext cx="283779" cy="29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49" y="4351470"/>
            <a:ext cx="1251910" cy="80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51470"/>
            <a:ext cx="1251910" cy="80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876800" y="4873823"/>
            <a:ext cx="782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My Video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93" y="4403127"/>
            <a:ext cx="610939" cy="50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lowchart: Connector 14"/>
          <p:cNvSpPr/>
          <p:nvPr/>
        </p:nvSpPr>
        <p:spPr>
          <a:xfrm>
            <a:off x="3730004" y="4454004"/>
            <a:ext cx="396000" cy="396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?</a:t>
            </a:r>
            <a:endParaRPr lang="zh-TW" alt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598652" y="4850922"/>
            <a:ext cx="905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bg1">
                    <a:lumMod val="95000"/>
                  </a:schemeClr>
                </a:solidFill>
              </a:rPr>
              <a:t>Tutorial</a:t>
            </a:r>
            <a:endParaRPr lang="zh-TW" alt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290423" y="4736789"/>
            <a:ext cx="2438400" cy="838200"/>
          </a:xfrm>
          <a:prstGeom prst="wedgeRectCallout">
            <a:avLst>
              <a:gd name="adj1" fmla="val 77234"/>
              <a:gd name="adj2" fmla="val -341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To tutorial list including reverse/repeat examples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574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0" grpId="0" animBg="1"/>
      <p:bldP spid="3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Import video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6099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46" y="1025143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737427" y="1036772"/>
            <a:ext cx="171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Import video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012" y="1447801"/>
            <a:ext cx="2824705" cy="223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ular Callout 57"/>
          <p:cNvSpPr/>
          <p:nvPr/>
        </p:nvSpPr>
        <p:spPr>
          <a:xfrm>
            <a:off x="6324600" y="1600200"/>
            <a:ext cx="2410994" cy="685800"/>
          </a:xfrm>
          <a:prstGeom prst="wedgeRectCallout">
            <a:avLst>
              <a:gd name="adj1" fmla="val -68935"/>
              <a:gd name="adj2" fmla="val 165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Tap to enter folder</a:t>
            </a:r>
            <a:endParaRPr lang="zh-TW" altLang="en-US" dirty="0"/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5871852" y="2043428"/>
            <a:ext cx="874818" cy="15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90600"/>
            <a:ext cx="2957513" cy="52578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2957512" cy="52578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Import video</a:t>
            </a:r>
            <a:endParaRPr lang="zh-TW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4" name="Rectangular Callout 57"/>
          <p:cNvSpPr/>
          <p:nvPr/>
        </p:nvSpPr>
        <p:spPr>
          <a:xfrm>
            <a:off x="3581400" y="4495800"/>
            <a:ext cx="2410994" cy="685800"/>
          </a:xfrm>
          <a:prstGeom prst="wedgeRectCallout">
            <a:avLst>
              <a:gd name="adj1" fmla="val 46275"/>
              <a:gd name="adj2" fmla="val -1155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Select to preview/import</a:t>
            </a:r>
            <a:endParaRPr lang="zh-TW" altLang="en-US" dirty="0"/>
          </a:p>
        </p:txBody>
      </p:sp>
      <p:sp>
        <p:nvSpPr>
          <p:cNvPr id="14" name="Rectangular Callout 57"/>
          <p:cNvSpPr/>
          <p:nvPr/>
        </p:nvSpPr>
        <p:spPr>
          <a:xfrm>
            <a:off x="6629400" y="50321"/>
            <a:ext cx="2410994" cy="685800"/>
          </a:xfrm>
          <a:prstGeom prst="wedgeRectCallout">
            <a:avLst>
              <a:gd name="adj1" fmla="val -55697"/>
              <a:gd name="adj2" fmla="val 1046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Sorting options (only in the folder)</a:t>
            </a:r>
            <a:endParaRPr lang="zh-TW" altLang="en-US" dirty="0"/>
          </a:p>
        </p:txBody>
      </p:sp>
      <p:pic>
        <p:nvPicPr>
          <p:cNvPr id="3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1780281" y="2521996"/>
            <a:ext cx="874818" cy="1565924"/>
          </a:xfrm>
          <a:prstGeom prst="rect">
            <a:avLst/>
          </a:prstGeom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09982"/>
            <a:ext cx="1797348" cy="302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7322">
            <a:off x="6701993" y="1014729"/>
            <a:ext cx="874818" cy="1565924"/>
          </a:xfrm>
          <a:prstGeom prst="rect">
            <a:avLst/>
          </a:prstGeom>
        </p:spPr>
      </p:pic>
      <p:sp>
        <p:nvSpPr>
          <p:cNvPr id="19" name="Rectangular Callout 57"/>
          <p:cNvSpPr/>
          <p:nvPr/>
        </p:nvSpPr>
        <p:spPr>
          <a:xfrm>
            <a:off x="2504441" y="95326"/>
            <a:ext cx="2410994" cy="685800"/>
          </a:xfrm>
          <a:prstGeom prst="wedgeRectCallout">
            <a:avLst>
              <a:gd name="adj1" fmla="val -65740"/>
              <a:gd name="adj2" fmla="val 26899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Scan to show available folders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05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4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4" y="990600"/>
            <a:ext cx="295751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Edit page (16:9 video)</a:t>
            </a:r>
            <a:endParaRPr lang="zh-TW" alt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3096099" y="1003643"/>
            <a:ext cx="2952000" cy="4932000"/>
          </a:xfrm>
          <a:prstGeom prst="flowChartProcess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3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 bwMode="auto">
          <a:xfrm>
            <a:off x="3110764" y="1699569"/>
            <a:ext cx="2947267" cy="17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306952" y="4583400"/>
            <a:ext cx="522000" cy="522000"/>
            <a:chOff x="4278600" y="4495800"/>
            <a:chExt cx="522000" cy="522000"/>
          </a:xfrm>
        </p:grpSpPr>
        <p:sp>
          <p:nvSpPr>
            <p:cNvPr id="39" name="Flowchart: Connector 38"/>
            <p:cNvSpPr/>
            <p:nvPr/>
          </p:nvSpPr>
          <p:spPr>
            <a:xfrm>
              <a:off x="4278600" y="4495800"/>
              <a:ext cx="522000" cy="5220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5400000">
              <a:off x="4471656" y="4660576"/>
              <a:ext cx="216000" cy="216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46" y="1025143"/>
            <a:ext cx="382079" cy="36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5424" y1="50000" x2="75424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8899" y="1104337"/>
            <a:ext cx="288000" cy="229423"/>
          </a:xfrm>
          <a:prstGeom prst="rect">
            <a:avLst/>
          </a:prstGeom>
        </p:spPr>
      </p:pic>
      <p:sp>
        <p:nvSpPr>
          <p:cNvPr id="41" name="Flowchart: Connector 27"/>
          <p:cNvSpPr/>
          <p:nvPr/>
        </p:nvSpPr>
        <p:spPr>
          <a:xfrm>
            <a:off x="5640336" y="1054778"/>
            <a:ext cx="324000" cy="324000"/>
          </a:xfrm>
          <a:prstGeom prst="flowChartConnector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TextBox 33"/>
          <p:cNvSpPr txBox="1"/>
          <p:nvPr/>
        </p:nvSpPr>
        <p:spPr>
          <a:xfrm>
            <a:off x="3102255" y="380204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00:00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TextBox 34"/>
          <p:cNvSpPr txBox="1"/>
          <p:nvPr/>
        </p:nvSpPr>
        <p:spPr>
          <a:xfrm>
            <a:off x="5486400" y="3802043"/>
            <a:ext cx="154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bg1">
                    <a:lumMod val="95000"/>
                  </a:schemeClr>
                </a:solidFill>
              </a:rPr>
              <a:t>00:34</a:t>
            </a:r>
            <a:endParaRPr lang="zh-TW" alt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429" y="5413246"/>
            <a:ext cx="2925046" cy="496800"/>
          </a:xfrm>
          <a:prstGeom prst="rect">
            <a:avLst/>
          </a:prstGeom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8" t="8223" r="16132" b="82612"/>
          <a:stretch/>
        </p:blipFill>
        <p:spPr bwMode="auto">
          <a:xfrm>
            <a:off x="5541325" y="5417206"/>
            <a:ext cx="507276" cy="28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52514" r="9477" b="31411"/>
          <a:stretch/>
        </p:blipFill>
        <p:spPr bwMode="auto">
          <a:xfrm>
            <a:off x="4344834" y="5413683"/>
            <a:ext cx="685800" cy="47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27" y="5417932"/>
            <a:ext cx="489315" cy="4835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583296" y="5695516"/>
            <a:ext cx="1082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>
                    <a:lumMod val="85000"/>
                  </a:schemeClr>
                </a:solidFill>
              </a:rPr>
              <a:t>Action Effect</a:t>
            </a:r>
            <a:endParaRPr lang="zh-TW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538" y="5418245"/>
            <a:ext cx="457757" cy="47710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100457" y="5396866"/>
            <a:ext cx="28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T</a:t>
            </a:r>
            <a:endParaRPr lang="zh-TW" altLang="en-US" dirty="0">
              <a:solidFill>
                <a:schemeClr val="bg1"/>
              </a:solidFill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061348" y="5690507"/>
            <a:ext cx="481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Title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538365" y="5697379"/>
            <a:ext cx="554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 smtClean="0">
                <a:solidFill>
                  <a:schemeClr val="bg1">
                    <a:lumMod val="85000"/>
                  </a:schemeClr>
                </a:solidFill>
              </a:rPr>
              <a:t>Audio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Rectangular Callout 57"/>
          <p:cNvSpPr/>
          <p:nvPr/>
        </p:nvSpPr>
        <p:spPr>
          <a:xfrm>
            <a:off x="6467992" y="1289474"/>
            <a:ext cx="1849671" cy="621587"/>
          </a:xfrm>
          <a:prstGeom prst="wedgeRectCallout">
            <a:avLst>
              <a:gd name="adj1" fmla="val -74534"/>
              <a:gd name="adj2" fmla="val -516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Produce &amp; Share</a:t>
            </a:r>
            <a:endParaRPr lang="zh-TW" altLang="en-US" dirty="0"/>
          </a:p>
        </p:txBody>
      </p:sp>
      <p:sp>
        <p:nvSpPr>
          <p:cNvPr id="65" name="Rectangular Callout 52"/>
          <p:cNvSpPr/>
          <p:nvPr/>
        </p:nvSpPr>
        <p:spPr>
          <a:xfrm>
            <a:off x="304800" y="3808511"/>
            <a:ext cx="2362200" cy="2952123"/>
          </a:xfrm>
          <a:prstGeom prst="wedgeRectCallout">
            <a:avLst>
              <a:gd name="adj1" fmla="val 70041"/>
              <a:gd name="adj2" fmla="val 92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Edit tools: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Trim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Action Effect (video speed, repeat, reverse)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Color adjustment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Title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Audio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08" y="5422309"/>
            <a:ext cx="437752" cy="28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397" y="5417206"/>
            <a:ext cx="387003" cy="35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文字方塊 10"/>
          <p:cNvSpPr txBox="1"/>
          <p:nvPr/>
        </p:nvSpPr>
        <p:spPr>
          <a:xfrm>
            <a:off x="3200400" y="5695163"/>
            <a:ext cx="1082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solidFill>
                  <a:schemeClr val="bg1">
                    <a:lumMod val="85000"/>
                  </a:schemeClr>
                </a:solidFill>
              </a:rPr>
              <a:t>Trim</a:t>
            </a:r>
            <a:endParaRPr lang="zh-TW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387898" y="4262220"/>
            <a:ext cx="240706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 flipV="1">
            <a:off x="3292378" y="4109819"/>
            <a:ext cx="191040" cy="15738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theme/theme1.xml><?xml version="1.0" encoding="utf-8"?>
<a:theme xmlns:a="http://schemas.openxmlformats.org/drawingml/2006/main" name="CREATE_Director_Fami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CyberLink Template 2015 02</Template>
  <TotalTime>5931</TotalTime>
  <Words>1465</Words>
  <Application>Microsoft Office PowerPoint</Application>
  <PresentationFormat>On-screen Show (4:3)</PresentationFormat>
  <Paragraphs>474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CREATE_Director_Family</vt:lpstr>
      <vt:lpstr>ActionDirector Mobile Proposal</vt:lpstr>
      <vt:lpstr>ActionDirector Android</vt:lpstr>
      <vt:lpstr>ActionDirector Android</vt:lpstr>
      <vt:lpstr>Vertical Layout w/o project (one video in, one video out) Centralized Mode</vt:lpstr>
      <vt:lpstr>UI Proposal</vt:lpstr>
      <vt:lpstr>UI Proposal</vt:lpstr>
      <vt:lpstr>Import video</vt:lpstr>
      <vt:lpstr>Import video</vt:lpstr>
      <vt:lpstr>Edit page (16:9 video)</vt:lpstr>
      <vt:lpstr>Edit page (9:16 video)</vt:lpstr>
      <vt:lpstr>Trim</vt:lpstr>
      <vt:lpstr>Action Effect: Speed</vt:lpstr>
      <vt:lpstr>Action Effect: Speed</vt:lpstr>
      <vt:lpstr>Action Effect: Speed</vt:lpstr>
      <vt:lpstr>Action Effect: Repeat</vt:lpstr>
      <vt:lpstr>Action Effect: Repeat</vt:lpstr>
      <vt:lpstr>Action Effect: Repeat</vt:lpstr>
      <vt:lpstr>Action Effect: Reverse</vt:lpstr>
      <vt:lpstr>Action Effect: Reverse</vt:lpstr>
      <vt:lpstr>Action Effect: Reverse</vt:lpstr>
      <vt:lpstr>Action Effect: Repeat</vt:lpstr>
      <vt:lpstr>Color Adjustment</vt:lpstr>
      <vt:lpstr>UI Proposal: Title</vt:lpstr>
      <vt:lpstr>UI Proposal: Title</vt:lpstr>
      <vt:lpstr>UI Proposal: Title</vt:lpstr>
      <vt:lpstr>UI Proposal: Title</vt:lpstr>
      <vt:lpstr>UI Proposal: Title</vt:lpstr>
      <vt:lpstr>UI Proposal: Audio</vt:lpstr>
      <vt:lpstr>Import video</vt:lpstr>
      <vt:lpstr>Import video</vt:lpstr>
      <vt:lpstr>Produce</vt:lpstr>
      <vt:lpstr>Produce</vt:lpstr>
      <vt:lpstr>Produce</vt:lpstr>
      <vt:lpstr>Produce</vt:lpstr>
      <vt:lpstr>Produce</vt:lpstr>
      <vt:lpstr>Produce</vt:lpstr>
      <vt:lpstr>Rewarded ads</vt:lpstr>
      <vt:lpstr>Rewarded ads</vt:lpstr>
      <vt:lpstr>Rewarded ads</vt:lpstr>
      <vt:lpstr>V1.01 Features</vt:lpstr>
      <vt:lpstr>Reminder before updating Action Effect</vt:lpstr>
      <vt:lpstr>Appendix</vt:lpstr>
      <vt:lpstr>Feature for Later Version</vt:lpstr>
      <vt:lpstr>UI Proposal: Action Effect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ActionDirector Android Proposal</dc:title>
  <dc:creator>Elvis Chen (PM)</dc:creator>
  <cp:lastModifiedBy>elvis_chen</cp:lastModifiedBy>
  <cp:revision>63</cp:revision>
  <dcterms:created xsi:type="dcterms:W3CDTF">2006-08-16T00:00:00Z</dcterms:created>
  <dcterms:modified xsi:type="dcterms:W3CDTF">2016-10-21T10:58:22Z</dcterms:modified>
</cp:coreProperties>
</file>